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16"/>
  </p:notesMasterIdLst>
  <p:handoutMasterIdLst>
    <p:handoutMasterId r:id="rId17"/>
  </p:handoutMasterIdLst>
  <p:sldIdLst>
    <p:sldId id="501" r:id="rId2"/>
    <p:sldId id="655" r:id="rId3"/>
    <p:sldId id="657" r:id="rId4"/>
    <p:sldId id="656" r:id="rId5"/>
    <p:sldId id="654" r:id="rId6"/>
    <p:sldId id="658" r:id="rId7"/>
    <p:sldId id="652" r:id="rId8"/>
    <p:sldId id="645" r:id="rId9"/>
    <p:sldId id="648" r:id="rId10"/>
    <p:sldId id="646" r:id="rId11"/>
    <p:sldId id="647" r:id="rId12"/>
    <p:sldId id="649" r:id="rId13"/>
    <p:sldId id="650" r:id="rId14"/>
    <p:sldId id="651" r:id="rId15"/>
  </p:sldIdLst>
  <p:sldSz cx="9144000" cy="6858000" type="screen4x3"/>
  <p:notesSz cx="6669088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9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66"/>
    <a:srgbClr val="EC1EC0"/>
    <a:srgbClr val="2BDD1D"/>
    <a:srgbClr val="F16B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178" autoAdjust="0"/>
    <p:restoredTop sz="87922" autoAdjust="0"/>
  </p:normalViewPr>
  <p:slideViewPr>
    <p:cSldViewPr snapToGrid="0" snapToObjects="1">
      <p:cViewPr varScale="1">
        <p:scale>
          <a:sx n="58" d="100"/>
          <a:sy n="58" d="100"/>
        </p:scale>
        <p:origin x="854" y="48"/>
      </p:cViewPr>
      <p:guideLst>
        <p:guide orient="horz" pos="2136"/>
        <p:guide pos="290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77607" y="0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EA3FA5-83E5-4D7A-A128-8CEFDDB853DC}" type="datetimeFigureOut">
              <a:rPr lang="en-US" smtClean="0"/>
              <a:t>9/11/2018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7319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77607" y="9377319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B6C86-5894-41C8-BA97-278F62DE94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0115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gif>
</file>

<file path=ppt/media/image22.jpeg>
</file>

<file path=ppt/media/image23.jpeg>
</file>

<file path=ppt/media/image24.jpeg>
</file>

<file path=ppt/media/image25.jpeg>
</file>

<file path=ppt/media/image27.png>
</file>

<file path=ppt/media/image28.tiff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889938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77607" y="2"/>
            <a:ext cx="2889938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36AC-C8C0-4342-90F1-0B24BE3DE431}" type="datetimeFigureOut">
              <a:rPr lang="nl-NL" smtClean="0"/>
              <a:pPr/>
              <a:t>11-9-2018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6775" y="739775"/>
            <a:ext cx="4935538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6909" y="4689515"/>
            <a:ext cx="5335270" cy="4442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8"/>
            <a:ext cx="2889938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77607" y="9377318"/>
            <a:ext cx="2889938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5EF57-9E8D-470C-BF28-D9E0E369C839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21048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5EF57-9E8D-470C-BF28-D9E0E369C839}" type="slidenum">
              <a:rPr lang="nl-NL" smtClean="0"/>
              <a:pPr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8823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5EF57-9E8D-470C-BF28-D9E0E369C839}" type="slidenum">
              <a:rPr lang="nl-NL" smtClean="0"/>
              <a:pPr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6985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5EF57-9E8D-470C-BF28-D9E0E369C839}" type="slidenum">
              <a:rPr lang="nl-NL" smtClean="0"/>
              <a:pPr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4681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5EF57-9E8D-470C-BF28-D9E0E369C839}" type="slidenum">
              <a:rPr lang="nl-NL" smtClean="0"/>
              <a:pPr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2086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5EF57-9E8D-470C-BF28-D9E0E369C839}" type="slidenum">
              <a:rPr lang="nl-NL" smtClean="0"/>
              <a:pPr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6072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5EF57-9E8D-470C-BF28-D9E0E369C839}" type="slidenum">
              <a:rPr lang="nl-NL" smtClean="0"/>
              <a:pPr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5354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5EF57-9E8D-470C-BF28-D9E0E369C839}" type="slidenum">
              <a:rPr lang="nl-NL" smtClean="0"/>
              <a:pPr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2220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lauw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tx2">
              <a:alpha val="70195"/>
            </a:schemeClr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6" name="Picture 5" descr="02-UTI_Basisvormen_powerpoint_05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7353300" y="6035675"/>
            <a:ext cx="14986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02-UTI_Basisvormen_powerpoint_03.png"/>
          <p:cNvPicPr>
            <a:picLocks noChangeAspect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3236" y="1476743"/>
            <a:ext cx="4279900" cy="1470025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2"/>
          </p:nvPr>
        </p:nvSpPr>
        <p:spPr>
          <a:xfrm>
            <a:off x="4764427" y="2832028"/>
            <a:ext cx="4403052" cy="458714"/>
          </a:xfrm>
        </p:spPr>
        <p:txBody>
          <a:bodyPr>
            <a:normAutofit/>
          </a:bodyPr>
          <a:lstStyle>
            <a:lvl1pPr>
              <a:buFontTx/>
              <a:buNone/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en afbeeld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/>
          <p:cNvSpPr>
            <a:spLocks/>
          </p:cNvSpPr>
          <p:nvPr/>
        </p:nvSpPr>
        <p:spPr bwMode="auto">
          <a:xfrm>
            <a:off x="0" y="477838"/>
            <a:ext cx="9144000" cy="6380162"/>
          </a:xfrm>
          <a:custGeom>
            <a:avLst/>
            <a:gdLst>
              <a:gd name="T0" fmla="*/ 192 w 3841"/>
              <a:gd name="T1" fmla="*/ 200 h 2680"/>
              <a:gd name="T2" fmla="*/ 0 w 3841"/>
              <a:gd name="T3" fmla="*/ 0 h 2680"/>
              <a:gd name="T4" fmla="*/ 0 w 3841"/>
              <a:gd name="T5" fmla="*/ 2680 h 2680"/>
              <a:gd name="T6" fmla="*/ 3841 w 3841"/>
              <a:gd name="T7" fmla="*/ 2680 h 2680"/>
              <a:gd name="T8" fmla="*/ 3841 w 3841"/>
              <a:gd name="T9" fmla="*/ 200 h 2680"/>
              <a:gd name="T10" fmla="*/ 192 w 3841"/>
              <a:gd name="T11" fmla="*/ 200 h 26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841" h="2680">
                <a:moveTo>
                  <a:pt x="192" y="200"/>
                </a:moveTo>
                <a:lnTo>
                  <a:pt x="0" y="0"/>
                </a:lnTo>
                <a:lnTo>
                  <a:pt x="0" y="2680"/>
                </a:lnTo>
                <a:lnTo>
                  <a:pt x="3841" y="2680"/>
                </a:lnTo>
                <a:lnTo>
                  <a:pt x="3841" y="200"/>
                </a:lnTo>
                <a:lnTo>
                  <a:pt x="192" y="2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pic>
        <p:nvPicPr>
          <p:cNvPr id="6" name="Picture 4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34800"/>
            <a:ext cx="4038600" cy="4678638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2000"/>
            </a:lvl1pPr>
            <a:lvl2pPr>
              <a:spcAft>
                <a:spcPts val="600"/>
              </a:spcAft>
              <a:defRPr sz="2000"/>
            </a:lvl2pPr>
            <a:lvl3pPr>
              <a:spcAft>
                <a:spcPts val="600"/>
              </a:spcAft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7" name="Picture Placeholder 36"/>
          <p:cNvSpPr>
            <a:spLocks noGrp="1"/>
          </p:cNvSpPr>
          <p:nvPr>
            <p:ph type="pic" sz="quarter" idx="13"/>
          </p:nvPr>
        </p:nvSpPr>
        <p:spPr>
          <a:xfrm>
            <a:off x="4986868" y="950913"/>
            <a:ext cx="4157132" cy="4962525"/>
          </a:xfrm>
        </p:spPr>
        <p:txBody>
          <a:bodyPr rtlCol="0">
            <a:normAutofit/>
          </a:bodyPr>
          <a:lstStyle/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6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ofdstukslide gro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bg1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94901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722602" y="1963618"/>
            <a:ext cx="4386263" cy="1208134"/>
          </a:xfrm>
        </p:spPr>
        <p:txBody>
          <a:bodyPr>
            <a:normAutofit/>
          </a:bodyPr>
          <a:lstStyle>
            <a:lvl1pPr>
              <a:buFontTx/>
              <a:buNone/>
              <a:defRPr sz="3200">
                <a:solidFill>
                  <a:srgbClr val="00336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6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en grafie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/>
          <p:cNvSpPr>
            <a:spLocks/>
          </p:cNvSpPr>
          <p:nvPr/>
        </p:nvSpPr>
        <p:spPr bwMode="auto">
          <a:xfrm>
            <a:off x="0" y="477838"/>
            <a:ext cx="9144000" cy="6380162"/>
          </a:xfrm>
          <a:custGeom>
            <a:avLst/>
            <a:gdLst>
              <a:gd name="T0" fmla="*/ 192 w 3841"/>
              <a:gd name="T1" fmla="*/ 200 h 2680"/>
              <a:gd name="T2" fmla="*/ 0 w 3841"/>
              <a:gd name="T3" fmla="*/ 0 h 2680"/>
              <a:gd name="T4" fmla="*/ 0 w 3841"/>
              <a:gd name="T5" fmla="*/ 2680 h 2680"/>
              <a:gd name="T6" fmla="*/ 3841 w 3841"/>
              <a:gd name="T7" fmla="*/ 2680 h 2680"/>
              <a:gd name="T8" fmla="*/ 3841 w 3841"/>
              <a:gd name="T9" fmla="*/ 200 h 2680"/>
              <a:gd name="T10" fmla="*/ 192 w 3841"/>
              <a:gd name="T11" fmla="*/ 200 h 26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841" h="2680">
                <a:moveTo>
                  <a:pt x="192" y="200"/>
                </a:moveTo>
                <a:lnTo>
                  <a:pt x="0" y="0"/>
                </a:lnTo>
                <a:lnTo>
                  <a:pt x="0" y="2680"/>
                </a:lnTo>
                <a:lnTo>
                  <a:pt x="3841" y="2680"/>
                </a:lnTo>
                <a:lnTo>
                  <a:pt x="3841" y="200"/>
                </a:lnTo>
                <a:lnTo>
                  <a:pt x="192" y="2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pic>
        <p:nvPicPr>
          <p:cNvPr id="6" name="Picture 4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34800"/>
            <a:ext cx="4038600" cy="4678638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2000"/>
            </a:lvl1pPr>
            <a:lvl2pPr>
              <a:spcAft>
                <a:spcPts val="600"/>
              </a:spcAft>
              <a:defRPr sz="2000"/>
            </a:lvl2pPr>
            <a:lvl3pPr>
              <a:spcAft>
                <a:spcPts val="600"/>
              </a:spcAft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Chart Placeholder 14"/>
          <p:cNvSpPr>
            <a:spLocks noGrp="1"/>
          </p:cNvSpPr>
          <p:nvPr>
            <p:ph type="chart" sz="quarter" idx="13"/>
          </p:nvPr>
        </p:nvSpPr>
        <p:spPr>
          <a:xfrm>
            <a:off x="4978400" y="950913"/>
            <a:ext cx="4165600" cy="4962525"/>
          </a:xfrm>
        </p:spPr>
        <p:txBody>
          <a:bodyPr rtlCol="0">
            <a:normAutofit/>
          </a:bodyPr>
          <a:lstStyle/>
          <a:p>
            <a:pPr lvl="0"/>
            <a:r>
              <a:rPr lang="en-US" noProof="0" dirty="0" smtClean="0"/>
              <a:t>Click icon to add chart</a:t>
            </a:r>
            <a:endParaRPr lang="en-US" noProof="0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6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kolom en ko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>
            <a:spLocks/>
          </p:cNvSpPr>
          <p:nvPr/>
        </p:nvSpPr>
        <p:spPr bwMode="auto">
          <a:xfrm>
            <a:off x="0" y="477838"/>
            <a:ext cx="9144000" cy="6380162"/>
          </a:xfrm>
          <a:custGeom>
            <a:avLst/>
            <a:gdLst>
              <a:gd name="T0" fmla="*/ 192 w 3841"/>
              <a:gd name="T1" fmla="*/ 200 h 2680"/>
              <a:gd name="T2" fmla="*/ 0 w 3841"/>
              <a:gd name="T3" fmla="*/ 0 h 2680"/>
              <a:gd name="T4" fmla="*/ 0 w 3841"/>
              <a:gd name="T5" fmla="*/ 2680 h 2680"/>
              <a:gd name="T6" fmla="*/ 3841 w 3841"/>
              <a:gd name="T7" fmla="*/ 2680 h 2680"/>
              <a:gd name="T8" fmla="*/ 3841 w 3841"/>
              <a:gd name="T9" fmla="*/ 200 h 2680"/>
              <a:gd name="T10" fmla="*/ 192 w 3841"/>
              <a:gd name="T11" fmla="*/ 200 h 26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841" h="2680">
                <a:moveTo>
                  <a:pt x="192" y="200"/>
                </a:moveTo>
                <a:lnTo>
                  <a:pt x="0" y="0"/>
                </a:lnTo>
                <a:lnTo>
                  <a:pt x="0" y="2680"/>
                </a:lnTo>
                <a:lnTo>
                  <a:pt x="3841" y="2680"/>
                </a:lnTo>
                <a:lnTo>
                  <a:pt x="3841" y="200"/>
                </a:lnTo>
                <a:lnTo>
                  <a:pt x="192" y="2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pic>
        <p:nvPicPr>
          <p:cNvPr id="8" name="Picture 4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35520"/>
            <a:ext cx="4040188" cy="639762"/>
          </a:xfrm>
        </p:spPr>
        <p:txBody>
          <a:bodyPr anchor="b"/>
          <a:lstStyle>
            <a:lvl1pPr marL="0" indent="0">
              <a:buNone/>
              <a:defRPr sz="2400" b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75282"/>
            <a:ext cx="4040188" cy="4038156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1pPr>
            <a:lvl2pPr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2pPr>
            <a:lvl3pPr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ScalaSans"/>
                <a:cs typeface="ScalaSans"/>
              </a:defRPr>
            </a:lvl4pPr>
            <a:lvl5pPr>
              <a:defRPr sz="1600">
                <a:latin typeface="ScalaSans"/>
                <a:cs typeface="Scala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235520"/>
            <a:ext cx="4041775" cy="639762"/>
          </a:xfrm>
        </p:spPr>
        <p:txBody>
          <a:bodyPr anchor="b"/>
          <a:lstStyle>
            <a:lvl1pPr marL="0" indent="0">
              <a:buNone/>
              <a:defRPr sz="2400" b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75282"/>
            <a:ext cx="4041775" cy="4038156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1pPr>
            <a:lvl2pPr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2pPr>
            <a:lvl3pPr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ScalaSans"/>
                <a:cs typeface="ScalaSans"/>
              </a:defRPr>
            </a:lvl4pPr>
            <a:lvl5pPr>
              <a:defRPr sz="1600">
                <a:latin typeface="ScalaSans"/>
                <a:cs typeface="Scala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2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slide blauw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>
            <a:spLocks/>
          </p:cNvSpPr>
          <p:nvPr/>
        </p:nvSpPr>
        <p:spPr bwMode="auto">
          <a:xfrm>
            <a:off x="0" y="0"/>
            <a:ext cx="9144000" cy="950913"/>
          </a:xfrm>
          <a:custGeom>
            <a:avLst/>
            <a:gdLst>
              <a:gd name="T0" fmla="*/ 0 w 3841"/>
              <a:gd name="T1" fmla="*/ 208 h 400"/>
              <a:gd name="T2" fmla="*/ 0 w 3841"/>
              <a:gd name="T3" fmla="*/ 0 h 400"/>
              <a:gd name="T4" fmla="*/ 3841 w 3841"/>
              <a:gd name="T5" fmla="*/ 0 h 400"/>
              <a:gd name="T6" fmla="*/ 3841 w 3841"/>
              <a:gd name="T7" fmla="*/ 400 h 400"/>
              <a:gd name="T8" fmla="*/ 184 w 3841"/>
              <a:gd name="T9" fmla="*/ 400 h 400"/>
              <a:gd name="T10" fmla="*/ 0 w 3841"/>
              <a:gd name="T11" fmla="*/ 208 h 4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841" h="400">
                <a:moveTo>
                  <a:pt x="0" y="208"/>
                </a:moveTo>
                <a:lnTo>
                  <a:pt x="0" y="0"/>
                </a:lnTo>
                <a:lnTo>
                  <a:pt x="3841" y="0"/>
                </a:lnTo>
                <a:lnTo>
                  <a:pt x="3841" y="400"/>
                </a:lnTo>
                <a:lnTo>
                  <a:pt x="184" y="400"/>
                </a:lnTo>
                <a:lnTo>
                  <a:pt x="0" y="208"/>
                </a:lnTo>
                <a:close/>
              </a:path>
            </a:pathLst>
          </a:custGeom>
          <a:solidFill>
            <a:schemeClr val="tx2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otoslide brons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>
            <a:spLocks/>
          </p:cNvSpPr>
          <p:nvPr/>
        </p:nvSpPr>
        <p:spPr bwMode="auto">
          <a:xfrm>
            <a:off x="0" y="0"/>
            <a:ext cx="9144000" cy="950913"/>
          </a:xfrm>
          <a:custGeom>
            <a:avLst/>
            <a:gdLst>
              <a:gd name="T0" fmla="*/ 0 w 3841"/>
              <a:gd name="T1" fmla="*/ 208 h 400"/>
              <a:gd name="T2" fmla="*/ 0 w 3841"/>
              <a:gd name="T3" fmla="*/ 0 h 400"/>
              <a:gd name="T4" fmla="*/ 3841 w 3841"/>
              <a:gd name="T5" fmla="*/ 0 h 400"/>
              <a:gd name="T6" fmla="*/ 3841 w 3841"/>
              <a:gd name="T7" fmla="*/ 400 h 400"/>
              <a:gd name="T8" fmla="*/ 184 w 3841"/>
              <a:gd name="T9" fmla="*/ 400 h 400"/>
              <a:gd name="T10" fmla="*/ 0 w 3841"/>
              <a:gd name="T11" fmla="*/ 208 h 4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841" h="400">
                <a:moveTo>
                  <a:pt x="0" y="208"/>
                </a:moveTo>
                <a:lnTo>
                  <a:pt x="0" y="0"/>
                </a:lnTo>
                <a:lnTo>
                  <a:pt x="3841" y="0"/>
                </a:lnTo>
                <a:lnTo>
                  <a:pt x="3841" y="400"/>
                </a:lnTo>
                <a:lnTo>
                  <a:pt x="184" y="400"/>
                </a:lnTo>
                <a:lnTo>
                  <a:pt x="0" y="208"/>
                </a:lnTo>
                <a:close/>
              </a:path>
            </a:pathLst>
          </a:custGeom>
          <a:solidFill>
            <a:schemeClr val="accent1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fotoslide groen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>
            <a:spLocks/>
          </p:cNvSpPr>
          <p:nvPr/>
        </p:nvSpPr>
        <p:spPr bwMode="auto">
          <a:xfrm>
            <a:off x="0" y="0"/>
            <a:ext cx="9144000" cy="950913"/>
          </a:xfrm>
          <a:custGeom>
            <a:avLst/>
            <a:gdLst>
              <a:gd name="T0" fmla="*/ 0 w 3841"/>
              <a:gd name="T1" fmla="*/ 208 h 400"/>
              <a:gd name="T2" fmla="*/ 0 w 3841"/>
              <a:gd name="T3" fmla="*/ 0 h 400"/>
              <a:gd name="T4" fmla="*/ 3841 w 3841"/>
              <a:gd name="T5" fmla="*/ 0 h 400"/>
              <a:gd name="T6" fmla="*/ 3841 w 3841"/>
              <a:gd name="T7" fmla="*/ 400 h 400"/>
              <a:gd name="T8" fmla="*/ 184 w 3841"/>
              <a:gd name="T9" fmla="*/ 400 h 400"/>
              <a:gd name="T10" fmla="*/ 0 w 3841"/>
              <a:gd name="T11" fmla="*/ 208 h 4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841" h="400">
                <a:moveTo>
                  <a:pt x="0" y="208"/>
                </a:moveTo>
                <a:lnTo>
                  <a:pt x="0" y="0"/>
                </a:lnTo>
                <a:lnTo>
                  <a:pt x="3841" y="0"/>
                </a:lnTo>
                <a:lnTo>
                  <a:pt x="3841" y="400"/>
                </a:lnTo>
                <a:lnTo>
                  <a:pt x="184" y="400"/>
                </a:lnTo>
                <a:lnTo>
                  <a:pt x="0" y="208"/>
                </a:lnTo>
                <a:close/>
              </a:path>
            </a:pathLst>
          </a:custGeom>
          <a:solidFill>
            <a:schemeClr val="accent2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fotoslide grijs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/>
          </p:cNvSpPr>
          <p:nvPr/>
        </p:nvSpPr>
        <p:spPr bwMode="auto">
          <a:xfrm>
            <a:off x="0" y="0"/>
            <a:ext cx="9144000" cy="950913"/>
          </a:xfrm>
          <a:custGeom>
            <a:avLst/>
            <a:gdLst/>
            <a:ahLst/>
            <a:cxnLst>
              <a:cxn ang="0">
                <a:pos x="0" y="208"/>
              </a:cxn>
              <a:cxn ang="0">
                <a:pos x="0" y="0"/>
              </a:cxn>
              <a:cxn ang="0">
                <a:pos x="3841" y="0"/>
              </a:cxn>
              <a:cxn ang="0">
                <a:pos x="3841" y="400"/>
              </a:cxn>
              <a:cxn ang="0">
                <a:pos x="184" y="400"/>
              </a:cxn>
              <a:cxn ang="0">
                <a:pos x="0" y="208"/>
              </a:cxn>
            </a:cxnLst>
            <a:rect l="0" t="0" r="r" b="b"/>
            <a:pathLst>
              <a:path w="3841" h="400">
                <a:moveTo>
                  <a:pt x="0" y="208"/>
                </a:moveTo>
                <a:lnTo>
                  <a:pt x="0" y="0"/>
                </a:lnTo>
                <a:lnTo>
                  <a:pt x="3841" y="0"/>
                </a:lnTo>
                <a:lnTo>
                  <a:pt x="3841" y="400"/>
                </a:lnTo>
                <a:lnTo>
                  <a:pt x="184" y="400"/>
                </a:lnTo>
                <a:lnTo>
                  <a:pt x="0" y="208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fotoslide lichtblauw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/>
          </p:cNvSpPr>
          <p:nvPr/>
        </p:nvSpPr>
        <p:spPr bwMode="auto">
          <a:xfrm>
            <a:off x="0" y="0"/>
            <a:ext cx="9144000" cy="950913"/>
          </a:xfrm>
          <a:custGeom>
            <a:avLst/>
            <a:gdLst/>
            <a:ahLst/>
            <a:cxnLst>
              <a:cxn ang="0">
                <a:pos x="0" y="208"/>
              </a:cxn>
              <a:cxn ang="0">
                <a:pos x="0" y="0"/>
              </a:cxn>
              <a:cxn ang="0">
                <a:pos x="3841" y="0"/>
              </a:cxn>
              <a:cxn ang="0">
                <a:pos x="3841" y="400"/>
              </a:cxn>
              <a:cxn ang="0">
                <a:pos x="184" y="400"/>
              </a:cxn>
              <a:cxn ang="0">
                <a:pos x="0" y="208"/>
              </a:cxn>
            </a:cxnLst>
            <a:rect l="0" t="0" r="r" b="b"/>
            <a:pathLst>
              <a:path w="3841" h="400">
                <a:moveTo>
                  <a:pt x="0" y="208"/>
                </a:moveTo>
                <a:lnTo>
                  <a:pt x="0" y="0"/>
                </a:lnTo>
                <a:lnTo>
                  <a:pt x="3841" y="0"/>
                </a:lnTo>
                <a:lnTo>
                  <a:pt x="3841" y="400"/>
                </a:lnTo>
                <a:lnTo>
                  <a:pt x="184" y="400"/>
                </a:lnTo>
                <a:lnTo>
                  <a:pt x="0" y="208"/>
                </a:lnTo>
                <a:close/>
              </a:path>
            </a:pathLst>
          </a:custGeom>
          <a:solidFill>
            <a:schemeClr val="accent4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fotoslide lichtbrons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/>
          </p:cNvSpPr>
          <p:nvPr/>
        </p:nvSpPr>
        <p:spPr bwMode="auto">
          <a:xfrm>
            <a:off x="0" y="0"/>
            <a:ext cx="9144000" cy="950913"/>
          </a:xfrm>
          <a:custGeom>
            <a:avLst/>
            <a:gdLst/>
            <a:ahLst/>
            <a:cxnLst>
              <a:cxn ang="0">
                <a:pos x="0" y="208"/>
              </a:cxn>
              <a:cxn ang="0">
                <a:pos x="0" y="0"/>
              </a:cxn>
              <a:cxn ang="0">
                <a:pos x="3841" y="0"/>
              </a:cxn>
              <a:cxn ang="0">
                <a:pos x="3841" y="400"/>
              </a:cxn>
              <a:cxn ang="0">
                <a:pos x="184" y="400"/>
              </a:cxn>
              <a:cxn ang="0">
                <a:pos x="0" y="208"/>
              </a:cxn>
            </a:cxnLst>
            <a:rect l="0" t="0" r="r" b="b"/>
            <a:pathLst>
              <a:path w="3841" h="400">
                <a:moveTo>
                  <a:pt x="0" y="208"/>
                </a:moveTo>
                <a:lnTo>
                  <a:pt x="0" y="0"/>
                </a:lnTo>
                <a:lnTo>
                  <a:pt x="3841" y="0"/>
                </a:lnTo>
                <a:lnTo>
                  <a:pt x="3841" y="400"/>
                </a:lnTo>
                <a:lnTo>
                  <a:pt x="184" y="400"/>
                </a:lnTo>
                <a:lnTo>
                  <a:pt x="0" y="208"/>
                </a:lnTo>
                <a:close/>
              </a:path>
            </a:pathLst>
          </a:custGeom>
          <a:solidFill>
            <a:schemeClr val="accent5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blipFill dpi="0" rotWithShape="1">
          <a:blip r:embed="rId2" cstate="email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/>
            <a:ahLst/>
            <a:cxnLst>
              <a:cxn ang="0">
                <a:pos x="2161" y="712"/>
              </a:cxn>
              <a:cxn ang="0">
                <a:pos x="329" y="712"/>
              </a:cxn>
              <a:cxn ang="0">
                <a:pos x="0" y="392"/>
              </a:cxn>
              <a:cxn ang="0">
                <a:pos x="0" y="0"/>
              </a:cxn>
              <a:cxn ang="0">
                <a:pos x="2161" y="0"/>
              </a:cxn>
              <a:cxn ang="0">
                <a:pos x="2161" y="712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200" y="1476000"/>
            <a:ext cx="4280400" cy="14688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lang="en-US" sz="3200" kern="1200" dirty="0">
                <a:solidFill>
                  <a:schemeClr val="bg1"/>
                </a:solidFill>
                <a:latin typeface="Arial" pitchFamily="34" charset="0"/>
                <a:ea typeface="ヒラギノ角ゴ Pro W3" pitchFamily="-109" charset="-128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88000" y="2833200"/>
            <a:ext cx="4381200" cy="5256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>
              <a:buNone/>
              <a:defRPr lang="en-US" sz="1200" kern="1200" dirty="0">
                <a:solidFill>
                  <a:schemeClr val="bg1"/>
                </a:solidFill>
                <a:latin typeface="Arial" pitchFamily="34" charset="0"/>
                <a:ea typeface="ヒラギノ角ゴ Pro W3" pitchFamily="-109" charset="-128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342900" lvl="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-1" y="5924550"/>
            <a:ext cx="9144001" cy="933450"/>
          </a:xfrm>
          <a:prstGeom prst="rect">
            <a:avLst/>
          </a:prstGeom>
          <a:solidFill>
            <a:srgbClr val="FFFFFF">
              <a:alpha val="85098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</a:endParaRPr>
          </a:p>
        </p:txBody>
      </p:sp>
      <p:pic>
        <p:nvPicPr>
          <p:cNvPr id="8" name="Picture 7" descr="02-UTI_Basisvormen_powerpoint_03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02-UTI_Basisvormen_powerpoint_05.png"/>
          <p:cNvPicPr>
            <a:picLocks noChangeAspect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7353300" y="6035675"/>
            <a:ext cx="14986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fotoslide lichtgroen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/>
          </p:cNvSpPr>
          <p:nvPr/>
        </p:nvSpPr>
        <p:spPr bwMode="auto">
          <a:xfrm>
            <a:off x="0" y="0"/>
            <a:ext cx="9144000" cy="950913"/>
          </a:xfrm>
          <a:custGeom>
            <a:avLst/>
            <a:gdLst/>
            <a:ahLst/>
            <a:cxnLst>
              <a:cxn ang="0">
                <a:pos x="0" y="208"/>
              </a:cxn>
              <a:cxn ang="0">
                <a:pos x="0" y="0"/>
              </a:cxn>
              <a:cxn ang="0">
                <a:pos x="3841" y="0"/>
              </a:cxn>
              <a:cxn ang="0">
                <a:pos x="3841" y="400"/>
              </a:cxn>
              <a:cxn ang="0">
                <a:pos x="184" y="400"/>
              </a:cxn>
              <a:cxn ang="0">
                <a:pos x="0" y="208"/>
              </a:cxn>
            </a:cxnLst>
            <a:rect l="0" t="0" r="r" b="b"/>
            <a:pathLst>
              <a:path w="3841" h="400">
                <a:moveTo>
                  <a:pt x="0" y="208"/>
                </a:moveTo>
                <a:lnTo>
                  <a:pt x="0" y="0"/>
                </a:lnTo>
                <a:lnTo>
                  <a:pt x="3841" y="0"/>
                </a:lnTo>
                <a:lnTo>
                  <a:pt x="3841" y="400"/>
                </a:lnTo>
                <a:lnTo>
                  <a:pt x="184" y="400"/>
                </a:lnTo>
                <a:lnTo>
                  <a:pt x="0" y="208"/>
                </a:lnTo>
                <a:close/>
              </a:path>
            </a:pathLst>
          </a:custGeom>
          <a:solidFill>
            <a:schemeClr val="accent6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ofdstukslide bron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bg1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94901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722602" y="1963618"/>
            <a:ext cx="4386263" cy="1208134"/>
          </a:xfrm>
        </p:spPr>
        <p:txBody>
          <a:bodyPr>
            <a:normAutofit/>
          </a:bodyPr>
          <a:lstStyle>
            <a:lvl1pPr>
              <a:buFontTx/>
              <a:buNone/>
              <a:defRPr sz="3200">
                <a:solidFill>
                  <a:srgbClr val="00336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6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ofdstukslide blauw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bg1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94901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722602" y="1963618"/>
            <a:ext cx="4386263" cy="1208134"/>
          </a:xfrm>
        </p:spPr>
        <p:txBody>
          <a:bodyPr>
            <a:normAutofit/>
          </a:bodyPr>
          <a:lstStyle>
            <a:lvl1pPr>
              <a:buFontTx/>
              <a:buNone/>
              <a:defRPr sz="3200">
                <a:solidFill>
                  <a:srgbClr val="00336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6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ofdstukslide grijs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bg1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94901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722602" y="1963618"/>
            <a:ext cx="4386263" cy="1208134"/>
          </a:xfrm>
        </p:spPr>
        <p:txBody>
          <a:bodyPr>
            <a:normAutofit/>
          </a:bodyPr>
          <a:lstStyle>
            <a:lvl1pPr>
              <a:buFontTx/>
              <a:buNone/>
              <a:defRPr sz="3200">
                <a:solidFill>
                  <a:srgbClr val="00336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6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ofdstukslide lichtblauw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bg1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94901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722602" y="1963618"/>
            <a:ext cx="4386263" cy="1208134"/>
          </a:xfrm>
        </p:spPr>
        <p:txBody>
          <a:bodyPr>
            <a:normAutofit/>
          </a:bodyPr>
          <a:lstStyle>
            <a:lvl1pPr>
              <a:buFontTx/>
              <a:buNone/>
              <a:defRPr sz="3200">
                <a:solidFill>
                  <a:srgbClr val="00336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6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ofdstukslide lichtbrons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bg1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94901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722602" y="1963618"/>
            <a:ext cx="4386263" cy="1208134"/>
          </a:xfrm>
        </p:spPr>
        <p:txBody>
          <a:bodyPr>
            <a:normAutofit/>
          </a:bodyPr>
          <a:lstStyle>
            <a:lvl1pPr>
              <a:buFontTx/>
              <a:buNone/>
              <a:defRPr sz="3200">
                <a:solidFill>
                  <a:srgbClr val="00336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6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ofdstukslide lichtgroen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bg1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94901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5" name="Picture 5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722602" y="1963618"/>
            <a:ext cx="4386263" cy="1208134"/>
          </a:xfrm>
        </p:spPr>
        <p:txBody>
          <a:bodyPr>
            <a:normAutofit/>
          </a:bodyPr>
          <a:lstStyle>
            <a:lvl1pPr>
              <a:buFontTx/>
              <a:buNone/>
              <a:defRPr sz="3200">
                <a:solidFill>
                  <a:srgbClr val="00336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6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>
            <a:spLocks/>
          </p:cNvSpPr>
          <p:nvPr/>
        </p:nvSpPr>
        <p:spPr bwMode="auto">
          <a:xfrm>
            <a:off x="0" y="0"/>
            <a:ext cx="9144000" cy="950913"/>
          </a:xfrm>
          <a:custGeom>
            <a:avLst/>
            <a:gdLst/>
            <a:ahLst/>
            <a:cxnLst>
              <a:cxn ang="0">
                <a:pos x="0" y="208"/>
              </a:cxn>
              <a:cxn ang="0">
                <a:pos x="0" y="0"/>
              </a:cxn>
              <a:cxn ang="0">
                <a:pos x="3841" y="0"/>
              </a:cxn>
              <a:cxn ang="0">
                <a:pos x="3841" y="400"/>
              </a:cxn>
              <a:cxn ang="0">
                <a:pos x="184" y="400"/>
              </a:cxn>
              <a:cxn ang="0">
                <a:pos x="0" y="208"/>
              </a:cxn>
            </a:cxnLst>
            <a:rect l="0" t="0" r="r" b="b"/>
            <a:pathLst>
              <a:path w="3841" h="400">
                <a:moveTo>
                  <a:pt x="0" y="208"/>
                </a:moveTo>
                <a:lnTo>
                  <a:pt x="0" y="0"/>
                </a:lnTo>
                <a:lnTo>
                  <a:pt x="3841" y="0"/>
                </a:lnTo>
                <a:lnTo>
                  <a:pt x="3841" y="400"/>
                </a:lnTo>
                <a:lnTo>
                  <a:pt x="184" y="400"/>
                </a:lnTo>
                <a:lnTo>
                  <a:pt x="0" y="208"/>
                </a:lnTo>
                <a:close/>
              </a:path>
            </a:pathLst>
          </a:custGeom>
          <a:solidFill>
            <a:schemeClr val="accent4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pic>
        <p:nvPicPr>
          <p:cNvPr id="4" name="Picture 4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2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0800" y="979488"/>
            <a:ext cx="6096000" cy="1370012"/>
          </a:xfrm>
        </p:spPr>
        <p:txBody>
          <a:bodyPr/>
          <a:lstStyle/>
          <a:p>
            <a:r>
              <a:rPr lang="nl-NL" dirty="0" smtClean="0"/>
              <a:t>Click to </a:t>
            </a:r>
            <a:r>
              <a:rPr lang="nl-NL" dirty="0" err="1" smtClean="0"/>
              <a:t>edit</a:t>
            </a:r>
            <a:r>
              <a:rPr lang="nl-NL" dirty="0" smtClean="0"/>
              <a:t> </a:t>
            </a:r>
            <a:r>
              <a:rPr lang="nl-NL" dirty="0" err="1" smtClean="0"/>
              <a:t>Master</a:t>
            </a:r>
            <a:r>
              <a:rPr lang="nl-NL" dirty="0" smtClean="0"/>
              <a:t> </a:t>
            </a:r>
            <a:r>
              <a:rPr lang="nl-NL" dirty="0" err="1" smtClean="0"/>
              <a:t>title</a:t>
            </a:r>
            <a:r>
              <a:rPr lang="nl-NL" dirty="0" smtClean="0"/>
              <a:t> </a:t>
            </a:r>
            <a:r>
              <a:rPr lang="nl-NL" dirty="0" err="1" smtClean="0"/>
              <a:t>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4129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839357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667000" y="2548845"/>
            <a:ext cx="6019800" cy="914400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brons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6" name="Picture 5" descr="02-UTI_Basisvormen_powerpoint_05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7353300" y="6035675"/>
            <a:ext cx="14986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02-UTI_Basisvormen_powerpoint_03.png"/>
          <p:cNvPicPr>
            <a:picLocks noChangeAspect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3236" y="1476743"/>
            <a:ext cx="4279900" cy="1470025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2"/>
          </p:nvPr>
        </p:nvSpPr>
        <p:spPr>
          <a:xfrm>
            <a:off x="4764427" y="2832028"/>
            <a:ext cx="4403052" cy="458714"/>
          </a:xfrm>
        </p:spPr>
        <p:txBody>
          <a:bodyPr>
            <a:normAutofit/>
          </a:bodyPr>
          <a:lstStyle>
            <a:lvl1pPr>
              <a:buFontTx/>
              <a:buNone/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 groen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>
              <a:gd name="T0" fmla="*/ 2161 w 2161"/>
              <a:gd name="T1" fmla="*/ 712 h 712"/>
              <a:gd name="T2" fmla="*/ 329 w 2161"/>
              <a:gd name="T3" fmla="*/ 712 h 712"/>
              <a:gd name="T4" fmla="*/ 0 w 2161"/>
              <a:gd name="T5" fmla="*/ 392 h 712"/>
              <a:gd name="T6" fmla="*/ 0 w 2161"/>
              <a:gd name="T7" fmla="*/ 0 h 712"/>
              <a:gd name="T8" fmla="*/ 2161 w 2161"/>
              <a:gd name="T9" fmla="*/ 0 h 712"/>
              <a:gd name="T10" fmla="*/ 2161 w 2161"/>
              <a:gd name="T11" fmla="*/ 712 h 7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6" name="Picture 5" descr="02-UTI_Basisvormen_powerpoint_05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7353300" y="6035675"/>
            <a:ext cx="14986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02-UTI_Basisvormen_powerpoint_03.png"/>
          <p:cNvPicPr>
            <a:picLocks noChangeAspect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3236" y="1476743"/>
            <a:ext cx="4279900" cy="1470025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2"/>
          </p:nvPr>
        </p:nvSpPr>
        <p:spPr>
          <a:xfrm>
            <a:off x="4764427" y="2832028"/>
            <a:ext cx="4403052" cy="458714"/>
          </a:xfrm>
        </p:spPr>
        <p:txBody>
          <a:bodyPr>
            <a:normAutofit/>
          </a:bodyPr>
          <a:lstStyle>
            <a:lvl1pPr>
              <a:buFontTx/>
              <a:buNone/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 grijs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/>
            <a:ahLst/>
            <a:cxnLst>
              <a:cxn ang="0">
                <a:pos x="2161" y="712"/>
              </a:cxn>
              <a:cxn ang="0">
                <a:pos x="329" y="712"/>
              </a:cxn>
              <a:cxn ang="0">
                <a:pos x="0" y="392"/>
              </a:cxn>
              <a:cxn ang="0">
                <a:pos x="0" y="0"/>
              </a:cxn>
              <a:cxn ang="0">
                <a:pos x="2161" y="0"/>
              </a:cxn>
              <a:cxn ang="0">
                <a:pos x="2161" y="712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accent3">
              <a:alpha val="85000"/>
            </a:schemeClr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6" name="Picture 5" descr="02-UTI_Basisvormen_powerpoint_05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7353300" y="6035675"/>
            <a:ext cx="14986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02-UTI_Basisvormen_powerpoint_03.png"/>
          <p:cNvPicPr>
            <a:picLocks noChangeAspect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3236" y="1476743"/>
            <a:ext cx="4279900" cy="1470025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2"/>
          </p:nvPr>
        </p:nvSpPr>
        <p:spPr>
          <a:xfrm>
            <a:off x="4764427" y="2832028"/>
            <a:ext cx="4403052" cy="458714"/>
          </a:xfrm>
        </p:spPr>
        <p:txBody>
          <a:bodyPr>
            <a:normAutofit/>
          </a:bodyPr>
          <a:lstStyle>
            <a:lvl1pPr>
              <a:buFontTx/>
              <a:buNone/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 lichtblauw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/>
            <a:ahLst/>
            <a:cxnLst>
              <a:cxn ang="0">
                <a:pos x="2161" y="712"/>
              </a:cxn>
              <a:cxn ang="0">
                <a:pos x="329" y="712"/>
              </a:cxn>
              <a:cxn ang="0">
                <a:pos x="0" y="392"/>
              </a:cxn>
              <a:cxn ang="0">
                <a:pos x="0" y="0"/>
              </a:cxn>
              <a:cxn ang="0">
                <a:pos x="2161" y="0"/>
              </a:cxn>
              <a:cxn ang="0">
                <a:pos x="2161" y="712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6" name="Picture 5" descr="02-UTI_Basisvormen_powerpoint_05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7353300" y="6035675"/>
            <a:ext cx="14986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02-UTI_Basisvormen_powerpoint_03.png"/>
          <p:cNvPicPr>
            <a:picLocks noChangeAspect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3236" y="1476743"/>
            <a:ext cx="4279900" cy="1470025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2"/>
          </p:nvPr>
        </p:nvSpPr>
        <p:spPr>
          <a:xfrm>
            <a:off x="4764427" y="2832028"/>
            <a:ext cx="4403052" cy="458714"/>
          </a:xfrm>
        </p:spPr>
        <p:txBody>
          <a:bodyPr>
            <a:normAutofit/>
          </a:bodyPr>
          <a:lstStyle>
            <a:lvl1pPr>
              <a:buFontTx/>
              <a:buNone/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 lichtbrons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/>
            <a:ahLst/>
            <a:cxnLst>
              <a:cxn ang="0">
                <a:pos x="2161" y="712"/>
              </a:cxn>
              <a:cxn ang="0">
                <a:pos x="329" y="712"/>
              </a:cxn>
              <a:cxn ang="0">
                <a:pos x="0" y="392"/>
              </a:cxn>
              <a:cxn ang="0">
                <a:pos x="0" y="0"/>
              </a:cxn>
              <a:cxn ang="0">
                <a:pos x="2161" y="0"/>
              </a:cxn>
              <a:cxn ang="0">
                <a:pos x="2161" y="712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accent5">
              <a:alpha val="85000"/>
            </a:schemeClr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6" name="Picture 5" descr="02-UTI_Basisvormen_powerpoint_05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7353300" y="6035675"/>
            <a:ext cx="14986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02-UTI_Basisvormen_powerpoint_03.png"/>
          <p:cNvPicPr>
            <a:picLocks noChangeAspect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3236" y="1476743"/>
            <a:ext cx="4279900" cy="1470025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2"/>
          </p:nvPr>
        </p:nvSpPr>
        <p:spPr>
          <a:xfrm>
            <a:off x="4764427" y="2832028"/>
            <a:ext cx="4403052" cy="458714"/>
          </a:xfrm>
        </p:spPr>
        <p:txBody>
          <a:bodyPr>
            <a:normAutofit/>
          </a:bodyPr>
          <a:lstStyle>
            <a:lvl1pPr>
              <a:buFontTx/>
              <a:buNone/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 lichtgroen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/>
          </p:cNvSpPr>
          <p:nvPr/>
        </p:nvSpPr>
        <p:spPr bwMode="auto">
          <a:xfrm>
            <a:off x="4022725" y="1476375"/>
            <a:ext cx="5145088" cy="1695450"/>
          </a:xfrm>
          <a:custGeom>
            <a:avLst/>
            <a:gdLst/>
            <a:ahLst/>
            <a:cxnLst>
              <a:cxn ang="0">
                <a:pos x="2161" y="712"/>
              </a:cxn>
              <a:cxn ang="0">
                <a:pos x="329" y="712"/>
              </a:cxn>
              <a:cxn ang="0">
                <a:pos x="0" y="392"/>
              </a:cxn>
              <a:cxn ang="0">
                <a:pos x="0" y="0"/>
              </a:cxn>
              <a:cxn ang="0">
                <a:pos x="2161" y="0"/>
              </a:cxn>
              <a:cxn ang="0">
                <a:pos x="2161" y="712"/>
              </a:cxn>
            </a:cxnLst>
            <a:rect l="0" t="0" r="r" b="b"/>
            <a:pathLst>
              <a:path w="2161" h="712">
                <a:moveTo>
                  <a:pt x="2161" y="712"/>
                </a:moveTo>
                <a:lnTo>
                  <a:pt x="329" y="712"/>
                </a:lnTo>
                <a:lnTo>
                  <a:pt x="0" y="392"/>
                </a:lnTo>
                <a:lnTo>
                  <a:pt x="0" y="0"/>
                </a:lnTo>
                <a:lnTo>
                  <a:pt x="2161" y="0"/>
                </a:lnTo>
                <a:lnTo>
                  <a:pt x="2161" y="712"/>
                </a:lnTo>
                <a:close/>
              </a:path>
            </a:pathLst>
          </a:custGeom>
          <a:solidFill>
            <a:schemeClr val="accent6">
              <a:alpha val="80000"/>
            </a:schemeClr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-1588" y="5924550"/>
            <a:ext cx="9144001" cy="933450"/>
          </a:xfrm>
          <a:prstGeom prst="rect">
            <a:avLst/>
          </a:prstGeom>
          <a:solidFill>
            <a:srgbClr val="FFFFFF">
              <a:alpha val="85097"/>
            </a:srgbClr>
          </a:solidFill>
          <a:ln w="12700">
            <a:noFill/>
            <a:miter lim="800000"/>
            <a:headEnd/>
            <a:tailEnd/>
          </a:ln>
        </p:spPr>
        <p:txBody>
          <a:bodyPr/>
          <a:lstStyle/>
          <a:p>
            <a:endParaRPr lang="nl-NL">
              <a:latin typeface="Calibri" pitchFamily="34" charset="0"/>
              <a:cs typeface="ヒラギノ角ゴ Pro W3"/>
            </a:endParaRPr>
          </a:p>
        </p:txBody>
      </p:sp>
      <p:pic>
        <p:nvPicPr>
          <p:cNvPr id="6" name="Picture 5" descr="02-UTI_Basisvormen_powerpoint_05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7353300" y="6035675"/>
            <a:ext cx="14986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02-UTI_Basisvormen_powerpoint_03.png"/>
          <p:cNvPicPr>
            <a:picLocks noChangeAspect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3236" y="1476743"/>
            <a:ext cx="4279900" cy="1470025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2"/>
          </p:nvPr>
        </p:nvSpPr>
        <p:spPr>
          <a:xfrm>
            <a:off x="4764427" y="2832028"/>
            <a:ext cx="4403052" cy="458714"/>
          </a:xfrm>
        </p:spPr>
        <p:txBody>
          <a:bodyPr>
            <a:normAutofit/>
          </a:bodyPr>
          <a:lstStyle>
            <a:lvl1pPr>
              <a:buFontTx/>
              <a:buNone/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/>
          <p:cNvSpPr>
            <a:spLocks/>
          </p:cNvSpPr>
          <p:nvPr/>
        </p:nvSpPr>
        <p:spPr bwMode="auto">
          <a:xfrm>
            <a:off x="0" y="477838"/>
            <a:ext cx="9144000" cy="6380162"/>
          </a:xfrm>
          <a:custGeom>
            <a:avLst/>
            <a:gdLst>
              <a:gd name="T0" fmla="*/ 192 w 3841"/>
              <a:gd name="T1" fmla="*/ 200 h 2680"/>
              <a:gd name="T2" fmla="*/ 0 w 3841"/>
              <a:gd name="T3" fmla="*/ 0 h 2680"/>
              <a:gd name="T4" fmla="*/ 0 w 3841"/>
              <a:gd name="T5" fmla="*/ 2680 h 2680"/>
              <a:gd name="T6" fmla="*/ 3841 w 3841"/>
              <a:gd name="T7" fmla="*/ 2680 h 2680"/>
              <a:gd name="T8" fmla="*/ 3841 w 3841"/>
              <a:gd name="T9" fmla="*/ 200 h 2680"/>
              <a:gd name="T10" fmla="*/ 192 w 3841"/>
              <a:gd name="T11" fmla="*/ 200 h 268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841" h="2680">
                <a:moveTo>
                  <a:pt x="192" y="200"/>
                </a:moveTo>
                <a:lnTo>
                  <a:pt x="0" y="0"/>
                </a:lnTo>
                <a:lnTo>
                  <a:pt x="0" y="2680"/>
                </a:lnTo>
                <a:lnTo>
                  <a:pt x="3841" y="2680"/>
                </a:lnTo>
                <a:lnTo>
                  <a:pt x="3841" y="200"/>
                </a:lnTo>
                <a:lnTo>
                  <a:pt x="192" y="2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sp>
        <p:nvSpPr>
          <p:cNvPr id="5" name="Freeform 3"/>
          <p:cNvSpPr>
            <a:spLocks/>
          </p:cNvSpPr>
          <p:nvPr/>
        </p:nvSpPr>
        <p:spPr bwMode="auto">
          <a:xfrm>
            <a:off x="0" y="0"/>
            <a:ext cx="6097588" cy="635000"/>
          </a:xfrm>
          <a:custGeom>
            <a:avLst/>
            <a:gdLst>
              <a:gd name="T0" fmla="*/ 0 w 3841"/>
              <a:gd name="T1" fmla="*/ 208 h 400"/>
              <a:gd name="T2" fmla="*/ 0 w 3841"/>
              <a:gd name="T3" fmla="*/ 0 h 400"/>
              <a:gd name="T4" fmla="*/ 3841 w 3841"/>
              <a:gd name="T5" fmla="*/ 0 h 400"/>
              <a:gd name="T6" fmla="*/ 3841 w 3841"/>
              <a:gd name="T7" fmla="*/ 400 h 400"/>
              <a:gd name="T8" fmla="*/ 184 w 3841"/>
              <a:gd name="T9" fmla="*/ 400 h 4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841" h="400">
                <a:moveTo>
                  <a:pt x="0" y="208"/>
                </a:moveTo>
                <a:lnTo>
                  <a:pt x="0" y="0"/>
                </a:lnTo>
                <a:lnTo>
                  <a:pt x="3841" y="0"/>
                </a:lnTo>
                <a:lnTo>
                  <a:pt x="3841" y="400"/>
                </a:lnTo>
                <a:lnTo>
                  <a:pt x="184" y="400"/>
                </a:lnTo>
              </a:path>
            </a:pathLst>
          </a:custGeom>
          <a:noFill/>
          <a:ln w="1270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nl-NL"/>
          </a:p>
        </p:txBody>
      </p:sp>
      <p:pic>
        <p:nvPicPr>
          <p:cNvPr id="6" name="Picture 5" descr="02-UTI_Basisvormen_powerpoint_03.png"/>
          <p:cNvPicPr>
            <a:picLocks noChangeAspect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476250" y="6061075"/>
            <a:ext cx="25400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5520"/>
            <a:ext cx="8229600" cy="4677918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20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  <a:lvl2pPr>
              <a:spcAft>
                <a:spcPts val="600"/>
              </a:spcAft>
              <a:buFont typeface="Arial"/>
              <a:buChar char="•"/>
              <a:defRPr sz="20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2pPr>
            <a:lvl3pPr>
              <a:spcAft>
                <a:spcPts val="600"/>
              </a:spcAft>
              <a:defRPr sz="200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6257925"/>
            <a:ext cx="206375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CC9933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7913688" y="6257925"/>
            <a:ext cx="773112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7CC27C5-D1EE-48EA-9484-7518B3C725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2"/>
          </p:nvPr>
        </p:nvSpPr>
        <p:spPr>
          <a:xfrm>
            <a:off x="5160963" y="6257925"/>
            <a:ext cx="2357437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CC9933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F199A00-4745-478D-97F2-AF0095AC5180}" type="datetimeFigureOut">
              <a:rPr lang="en-US" smtClean="0"/>
              <a:pPr/>
              <a:t>9/11/2018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 smtClean="0"/>
              <a:t>Click to </a:t>
            </a:r>
            <a:r>
              <a:rPr lang="nl-NL" dirty="0" err="1" smtClean="0"/>
              <a:t>edit</a:t>
            </a:r>
            <a:r>
              <a:rPr lang="nl-NL" dirty="0" smtClean="0"/>
              <a:t> </a:t>
            </a:r>
            <a:r>
              <a:rPr lang="nl-NL" dirty="0" err="1" smtClean="0"/>
              <a:t>Master</a:t>
            </a:r>
            <a:r>
              <a:rPr lang="nl-NL" dirty="0" smtClean="0"/>
              <a:t> </a:t>
            </a:r>
            <a:r>
              <a:rPr lang="nl-NL" dirty="0" err="1" smtClean="0"/>
              <a:t>text</a:t>
            </a:r>
            <a:r>
              <a:rPr lang="nl-NL" dirty="0" smtClean="0"/>
              <a:t> </a:t>
            </a:r>
            <a:r>
              <a:rPr lang="nl-NL" dirty="0" err="1" smtClean="0"/>
              <a:t>styles</a:t>
            </a:r>
            <a:endParaRPr lang="nl-NL" dirty="0" smtClean="0"/>
          </a:p>
          <a:p>
            <a:pPr lvl="1"/>
            <a:r>
              <a:rPr lang="nl-NL" dirty="0" err="1" smtClean="0"/>
              <a:t>Second</a:t>
            </a:r>
            <a:r>
              <a:rPr lang="nl-NL" dirty="0" smtClean="0"/>
              <a:t> level</a:t>
            </a:r>
          </a:p>
          <a:p>
            <a:pPr lvl="2"/>
            <a:r>
              <a:rPr lang="nl-NL" dirty="0" err="1" smtClean="0"/>
              <a:t>Third</a:t>
            </a:r>
            <a:r>
              <a:rPr lang="nl-NL" dirty="0" smtClean="0"/>
              <a:t>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660" r:id="rId29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 pitchFamily="34" charset="0"/>
          <a:ea typeface="ヒラギノ角ゴ Pro W3" pitchFamily="-109" charset="-128"/>
          <a:cs typeface="Arial" pitchFamily="34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calaSans" pitchFamily="-109" charset="0"/>
          <a:ea typeface="ヒラギノ角ゴ Pro W3" pitchFamily="-109" charset="-128"/>
          <a:cs typeface="ScalaSans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calaSans" pitchFamily="-109" charset="0"/>
          <a:ea typeface="ヒラギノ角ゴ Pro W3" pitchFamily="-109" charset="-128"/>
          <a:cs typeface="ScalaSans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calaSans" pitchFamily="-109" charset="0"/>
          <a:ea typeface="ヒラギノ角ゴ Pro W3" pitchFamily="-109" charset="-128"/>
          <a:cs typeface="ScalaSans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calaSans" pitchFamily="-109" charset="0"/>
          <a:ea typeface="ヒラギノ角ゴ Pro W3" pitchFamily="-109" charset="-128"/>
          <a:cs typeface="ScalaSans" pitchFamily="34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calaSans" pitchFamily="-109" charset="0"/>
          <a:ea typeface="ヒラギノ角ゴ Pro W3" pitchFamily="-109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calaSans" pitchFamily="-109" charset="0"/>
          <a:ea typeface="ヒラギノ角ゴ Pro W3" pitchFamily="-109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calaSans" pitchFamily="-109" charset="0"/>
          <a:ea typeface="ヒラギノ角ゴ Pro W3" pitchFamily="-109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calaSans" pitchFamily="-109" charset="0"/>
          <a:ea typeface="ヒラギノ角ゴ Pro W3" pitchFamily="-109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ern="1200">
          <a:solidFill>
            <a:srgbClr val="003366"/>
          </a:solidFill>
          <a:latin typeface="Arial" pitchFamily="34" charset="0"/>
          <a:ea typeface="ヒラギノ角ゴ Pro W3" pitchFamily="-109" charset="-128"/>
          <a:cs typeface="Arial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ern="1200">
          <a:solidFill>
            <a:srgbClr val="003366"/>
          </a:solidFill>
          <a:latin typeface="Arial" pitchFamily="34" charset="0"/>
          <a:ea typeface="ヒラギノ角ゴ Pro W3" pitchFamily="-109" charset="-128"/>
          <a:cs typeface="Arial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ern="1200">
          <a:solidFill>
            <a:srgbClr val="003366"/>
          </a:solidFill>
          <a:latin typeface="Arial" pitchFamily="34" charset="0"/>
          <a:ea typeface="ヒラギノ角ゴ Pro W3" pitchFamily="-109" charset="-128"/>
          <a:cs typeface="Arial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ern="1200">
          <a:solidFill>
            <a:srgbClr val="003366"/>
          </a:solidFill>
          <a:latin typeface="ScalaSans"/>
          <a:ea typeface="ヒラギノ角ゴ Pro W3" pitchFamily="-109" charset="-128"/>
          <a:cs typeface="ScalaSan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ern="1200">
          <a:solidFill>
            <a:srgbClr val="003366"/>
          </a:solidFill>
          <a:latin typeface="ScalaSans"/>
          <a:ea typeface="ヒラギノ角ゴ Pro W3" pitchFamily="-109" charset="-128"/>
          <a:cs typeface="Scala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12" Type="http://schemas.openxmlformats.org/officeDocument/2006/relationships/image" Target="../media/image21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jpeg"/><Relationship Id="rId11" Type="http://schemas.openxmlformats.org/officeDocument/2006/relationships/image" Target="../media/image20.jpeg"/><Relationship Id="rId5" Type="http://schemas.openxmlformats.org/officeDocument/2006/relationships/image" Target="../media/image14.jpeg"/><Relationship Id="rId10" Type="http://schemas.openxmlformats.org/officeDocument/2006/relationships/image" Target="../media/image19.jpeg"/><Relationship Id="rId4" Type="http://schemas.openxmlformats.org/officeDocument/2006/relationships/image" Target="../media/image13.emf"/><Relationship Id="rId9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emf"/><Relationship Id="rId7" Type="http://schemas.openxmlformats.org/officeDocument/2006/relationships/image" Target="../media/image17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jpeg"/><Relationship Id="rId11" Type="http://schemas.openxmlformats.org/officeDocument/2006/relationships/image" Target="../media/image26.emf"/><Relationship Id="rId5" Type="http://schemas.openxmlformats.org/officeDocument/2006/relationships/image" Target="../media/image24.jpeg"/><Relationship Id="rId10" Type="http://schemas.openxmlformats.org/officeDocument/2006/relationships/image" Target="../media/image20.jpeg"/><Relationship Id="rId4" Type="http://schemas.openxmlformats.org/officeDocument/2006/relationships/image" Target="../media/image23.jpeg"/><Relationship Id="rId9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tsc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435" y="6011863"/>
            <a:ext cx="800853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 descr="X:\Presentatie\PGField\uvt_logo_en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53" y="6045416"/>
            <a:ext cx="2903972" cy="698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46833" y="4809519"/>
            <a:ext cx="7712960" cy="410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nl-NL" sz="1900" dirty="0" smtClean="0">
                <a:solidFill>
                  <a:schemeClr val="tx2"/>
                </a:solidFill>
              </a:rPr>
              <a:t>Serge </a:t>
            </a:r>
            <a:r>
              <a:rPr lang="nl-NL" sz="1900" dirty="0" err="1" smtClean="0">
                <a:solidFill>
                  <a:schemeClr val="tx2"/>
                </a:solidFill>
              </a:rPr>
              <a:t>Adjognon</a:t>
            </a:r>
            <a:r>
              <a:rPr lang="nl-NL" sz="1900" dirty="0" smtClean="0">
                <a:solidFill>
                  <a:schemeClr val="tx2"/>
                </a:solidFill>
              </a:rPr>
              <a:t>, Daan </a:t>
            </a:r>
            <a:r>
              <a:rPr lang="nl-NL" sz="1900" dirty="0">
                <a:solidFill>
                  <a:schemeClr val="tx2"/>
                </a:solidFill>
              </a:rPr>
              <a:t>van </a:t>
            </a:r>
            <a:r>
              <a:rPr lang="nl-NL" sz="1900" dirty="0" smtClean="0">
                <a:solidFill>
                  <a:schemeClr val="tx2"/>
                </a:solidFill>
              </a:rPr>
              <a:t>Soest</a:t>
            </a:r>
          </a:p>
        </p:txBody>
      </p:sp>
      <p:sp>
        <p:nvSpPr>
          <p:cNvPr id="9" name="Title 2"/>
          <p:cNvSpPr txBox="1">
            <a:spLocks/>
          </p:cNvSpPr>
          <p:nvPr/>
        </p:nvSpPr>
        <p:spPr bwMode="auto">
          <a:xfrm>
            <a:off x="324143" y="2760277"/>
            <a:ext cx="8599142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Arial" pitchFamily="34" charset="0"/>
                <a:ea typeface="ヒラギノ角ゴ Pro W3" pitchFamily="-109" charset="-128"/>
                <a:cs typeface="Arial" pitchFamily="34" charset="0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9pPr>
          </a:lstStyle>
          <a:p>
            <a:r>
              <a:rPr lang="en-US" sz="2600" dirty="0" smtClean="0">
                <a:solidFill>
                  <a:srgbClr val="002060"/>
                </a:solidFill>
              </a:rPr>
              <a:t>BF</a:t>
            </a:r>
            <a:endParaRPr lang="en-US" sz="2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396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207435" y="1041891"/>
            <a:ext cx="3396751" cy="5080613"/>
          </a:xfrm>
        </p:spPr>
        <p:txBody>
          <a:bodyPr>
            <a:normAutofit fontScale="92500"/>
          </a:bodyPr>
          <a:lstStyle/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altLang="en-US" sz="2400" dirty="0" err="1" smtClean="0">
                <a:latin typeface="+mj-lt"/>
              </a:rPr>
              <a:t>Can</a:t>
            </a:r>
            <a:r>
              <a:rPr lang="nl-NL" altLang="en-US" sz="2400" dirty="0" smtClean="0">
                <a:latin typeface="+mj-lt"/>
              </a:rPr>
              <a:t> we </a:t>
            </a:r>
            <a:r>
              <a:rPr lang="nl-NL" altLang="en-US" sz="2400" dirty="0" err="1" smtClean="0">
                <a:latin typeface="+mj-lt"/>
              </a:rPr>
              <a:t>explain</a:t>
            </a:r>
            <a:r>
              <a:rPr lang="nl-NL" altLang="en-US" sz="2400" dirty="0" smtClean="0">
                <a:latin typeface="+mj-lt"/>
              </a:rPr>
              <a:t> survival </a:t>
            </a:r>
            <a:r>
              <a:rPr lang="nl-NL" altLang="en-US" sz="2400" dirty="0" err="1" smtClean="0">
                <a:latin typeface="+mj-lt"/>
              </a:rPr>
              <a:t>rates</a:t>
            </a:r>
            <a:r>
              <a:rPr lang="nl-NL" altLang="en-US" sz="2400" dirty="0" smtClean="0">
                <a:latin typeface="+mj-lt"/>
              </a:rPr>
              <a:t>?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altLang="en-US" sz="2100" dirty="0" smtClean="0">
                <a:latin typeface="+mj-lt"/>
              </a:rPr>
              <a:t>(log of) </a:t>
            </a:r>
            <a:r>
              <a:rPr lang="nl-NL" altLang="en-US" sz="2100" dirty="0" err="1" smtClean="0">
                <a:latin typeface="+mj-lt"/>
              </a:rPr>
              <a:t>average</a:t>
            </a:r>
            <a:r>
              <a:rPr lang="nl-NL" altLang="en-US" sz="2100" dirty="0" smtClean="0">
                <a:latin typeface="+mj-lt"/>
              </a:rPr>
              <a:t> </a:t>
            </a:r>
            <a:r>
              <a:rPr lang="nl-NL" altLang="en-US" sz="2100" dirty="0" err="1" smtClean="0">
                <a:latin typeface="+mj-lt"/>
              </a:rPr>
              <a:t>primary</a:t>
            </a:r>
            <a:r>
              <a:rPr lang="nl-NL" altLang="en-US" sz="2100" dirty="0" smtClean="0">
                <a:latin typeface="+mj-lt"/>
              </a:rPr>
              <a:t> </a:t>
            </a:r>
            <a:r>
              <a:rPr lang="nl-NL" altLang="en-US" sz="2100" dirty="0" err="1" smtClean="0">
                <a:latin typeface="+mj-lt"/>
              </a:rPr>
              <a:t>income</a:t>
            </a:r>
            <a:r>
              <a:rPr lang="nl-NL" altLang="en-US" sz="2100" dirty="0" smtClean="0">
                <a:latin typeface="+mj-lt"/>
              </a:rPr>
              <a:t>, share of </a:t>
            </a:r>
            <a:r>
              <a:rPr lang="nl-NL" altLang="en-US" sz="2100" dirty="0" err="1" smtClean="0">
                <a:latin typeface="+mj-lt"/>
              </a:rPr>
              <a:t>participants</a:t>
            </a:r>
            <a:r>
              <a:rPr lang="nl-NL" altLang="en-US" sz="2100" dirty="0" smtClean="0">
                <a:latin typeface="+mj-lt"/>
              </a:rPr>
              <a:t> </a:t>
            </a:r>
            <a:r>
              <a:rPr lang="nl-NL" altLang="en-US" sz="2100" dirty="0" err="1" smtClean="0">
                <a:latin typeface="+mj-lt"/>
              </a:rPr>
              <a:t>who</a:t>
            </a:r>
            <a:r>
              <a:rPr lang="nl-NL" altLang="en-US" sz="2100" dirty="0" smtClean="0">
                <a:latin typeface="+mj-lt"/>
              </a:rPr>
              <a:t> are GGF member, </a:t>
            </a:r>
            <a:r>
              <a:rPr lang="nl-NL" altLang="en-US" sz="2100" dirty="0" err="1" smtClean="0">
                <a:latin typeface="+mj-lt"/>
              </a:rPr>
              <a:t>and</a:t>
            </a:r>
            <a:r>
              <a:rPr lang="nl-NL" altLang="en-US" sz="2100" dirty="0" smtClean="0">
                <a:latin typeface="+mj-lt"/>
              </a:rPr>
              <a:t> </a:t>
            </a:r>
            <a:r>
              <a:rPr lang="nl-NL" altLang="en-US" sz="2100" dirty="0" err="1" smtClean="0">
                <a:latin typeface="+mj-lt"/>
              </a:rPr>
              <a:t>the</a:t>
            </a:r>
            <a:r>
              <a:rPr lang="nl-NL" altLang="en-US" sz="2100" dirty="0" smtClean="0">
                <a:latin typeface="+mj-lt"/>
              </a:rPr>
              <a:t> (log of </a:t>
            </a:r>
            <a:r>
              <a:rPr lang="nl-NL" altLang="en-US" sz="2100" dirty="0" err="1" smtClean="0">
                <a:latin typeface="+mj-lt"/>
              </a:rPr>
              <a:t>the</a:t>
            </a:r>
            <a:r>
              <a:rPr lang="nl-NL" altLang="en-US" sz="2100" dirty="0" smtClean="0">
                <a:latin typeface="+mj-lt"/>
              </a:rPr>
              <a:t>) </a:t>
            </a:r>
            <a:r>
              <a:rPr lang="nl-NL" altLang="en-US" sz="2100" dirty="0" err="1" smtClean="0">
                <a:latin typeface="+mj-lt"/>
              </a:rPr>
              <a:t>average</a:t>
            </a:r>
            <a:r>
              <a:rPr lang="nl-NL" altLang="en-US" sz="2100" dirty="0" smtClean="0">
                <a:latin typeface="+mj-lt"/>
              </a:rPr>
              <a:t> </a:t>
            </a:r>
            <a:r>
              <a:rPr lang="nl-NL" altLang="en-US" sz="2100" dirty="0" err="1" smtClean="0">
                <a:latin typeface="+mj-lt"/>
              </a:rPr>
              <a:t>value</a:t>
            </a:r>
            <a:r>
              <a:rPr lang="nl-NL" altLang="en-US" sz="2100" dirty="0" smtClean="0">
                <a:latin typeface="+mj-lt"/>
              </a:rPr>
              <a:t> of livestock (= assets) </a:t>
            </a:r>
            <a:r>
              <a:rPr lang="nl-NL" altLang="en-US" sz="2100" dirty="0" err="1" smtClean="0">
                <a:latin typeface="+mj-lt"/>
              </a:rPr>
              <a:t>all</a:t>
            </a:r>
            <a:r>
              <a:rPr lang="nl-NL" altLang="en-US" sz="2100" dirty="0" smtClean="0">
                <a:latin typeface="+mj-lt"/>
              </a:rPr>
              <a:t> </a:t>
            </a:r>
            <a:r>
              <a:rPr lang="nl-NL" altLang="en-US" sz="2100" dirty="0" err="1" smtClean="0">
                <a:latin typeface="+mj-lt"/>
              </a:rPr>
              <a:t>play</a:t>
            </a:r>
            <a:r>
              <a:rPr lang="nl-NL" altLang="en-US" sz="2100" dirty="0" smtClean="0">
                <a:latin typeface="+mj-lt"/>
              </a:rPr>
              <a:t> a </a:t>
            </a:r>
            <a:r>
              <a:rPr lang="nl-NL" altLang="en-US" sz="2100" dirty="0" err="1" smtClean="0">
                <a:latin typeface="+mj-lt"/>
              </a:rPr>
              <a:t>role</a:t>
            </a:r>
            <a:endParaRPr lang="nl-NL" altLang="en-US" sz="2100" dirty="0" smtClean="0">
              <a:latin typeface="+mj-lt"/>
            </a:endParaRP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altLang="en-US" sz="2100" dirty="0" err="1" smtClean="0">
                <a:latin typeface="+mj-lt"/>
              </a:rPr>
              <a:t>Income</a:t>
            </a:r>
            <a:r>
              <a:rPr lang="nl-NL" altLang="en-US" sz="2100" dirty="0" smtClean="0">
                <a:latin typeface="+mj-lt"/>
              </a:rPr>
              <a:t> </a:t>
            </a:r>
            <a:r>
              <a:rPr lang="nl-NL" altLang="en-US" sz="2100" dirty="0" err="1" smtClean="0">
                <a:latin typeface="+mj-lt"/>
              </a:rPr>
              <a:t>vs</a:t>
            </a:r>
            <a:r>
              <a:rPr lang="nl-NL" altLang="en-US" sz="2100" dirty="0" smtClean="0">
                <a:latin typeface="+mj-lt"/>
              </a:rPr>
              <a:t> assets – </a:t>
            </a:r>
            <a:r>
              <a:rPr lang="nl-NL" altLang="en-US" sz="2100" dirty="0" err="1" smtClean="0">
                <a:latin typeface="+mj-lt"/>
              </a:rPr>
              <a:t>available</a:t>
            </a:r>
            <a:r>
              <a:rPr lang="nl-NL" altLang="en-US" sz="2100" dirty="0" smtClean="0">
                <a:latin typeface="+mj-lt"/>
              </a:rPr>
              <a:t> time </a:t>
            </a:r>
            <a:r>
              <a:rPr lang="nl-NL" altLang="en-US" sz="2100" dirty="0" err="1" smtClean="0">
                <a:latin typeface="+mj-lt"/>
              </a:rPr>
              <a:t>vs</a:t>
            </a:r>
            <a:r>
              <a:rPr lang="nl-NL" altLang="en-US" sz="2100" dirty="0" smtClean="0">
                <a:latin typeface="+mj-lt"/>
              </a:rPr>
              <a:t> </a:t>
            </a:r>
            <a:r>
              <a:rPr lang="nl-NL" altLang="en-US" sz="2100" dirty="0" err="1" smtClean="0">
                <a:latin typeface="+mj-lt"/>
              </a:rPr>
              <a:t>wealth</a:t>
            </a:r>
            <a:r>
              <a:rPr lang="nl-NL" altLang="en-US" sz="2100" dirty="0" smtClean="0">
                <a:latin typeface="+mj-lt"/>
              </a:rPr>
              <a:t>?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nl-NL" altLang="en-US" sz="2400" dirty="0" smtClean="0">
              <a:latin typeface="+mj-lt"/>
            </a:endParaRP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nl-NL" altLang="en-US" sz="2400" dirty="0" smtClean="0">
              <a:latin typeface="+mj-lt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/>
          <a:p>
            <a:pPr eaLnBrk="1" hangingPunct="1"/>
            <a:r>
              <a:rPr lang="nl-NL" altLang="en-US" dirty="0" smtClean="0"/>
              <a:t>   </a:t>
            </a:r>
            <a:endParaRPr lang="en-GB" altLang="en-US" dirty="0" smtClean="0">
              <a:cs typeface="Arial" panose="020B0604020202020204" pitchFamily="34" charset="0"/>
            </a:endParaRPr>
          </a:p>
        </p:txBody>
      </p:sp>
      <p:pic>
        <p:nvPicPr>
          <p:cNvPr id="5" name="Picture 4" descr="tsc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435" y="6011863"/>
            <a:ext cx="800853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071" y="1903108"/>
            <a:ext cx="8312727" cy="290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5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207435" y="1041891"/>
            <a:ext cx="3396751" cy="5080613"/>
          </a:xfrm>
        </p:spPr>
        <p:txBody>
          <a:bodyPr>
            <a:normAutofit/>
          </a:bodyPr>
          <a:lstStyle/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altLang="en-US" sz="1900" dirty="0" err="1" smtClean="0">
                <a:latin typeface="+mj-lt"/>
              </a:rPr>
              <a:t>Mechanism</a:t>
            </a:r>
            <a:r>
              <a:rPr lang="nl-NL" altLang="en-US" sz="1900" dirty="0" smtClean="0">
                <a:latin typeface="+mj-lt"/>
              </a:rPr>
              <a:t>: </a:t>
            </a:r>
            <a:r>
              <a:rPr lang="nl-NL" altLang="en-US" sz="1900" dirty="0" err="1" smtClean="0">
                <a:latin typeface="+mj-lt"/>
              </a:rPr>
              <a:t>bunching</a:t>
            </a:r>
            <a:r>
              <a:rPr lang="nl-NL" altLang="en-US" sz="1900" dirty="0" smtClean="0">
                <a:latin typeface="+mj-lt"/>
              </a:rPr>
              <a:t> </a:t>
            </a:r>
            <a:r>
              <a:rPr lang="nl-NL" altLang="en-US" sz="1900" dirty="0" err="1" smtClean="0">
                <a:latin typeface="+mj-lt"/>
              </a:rPr>
              <a:t>just</a:t>
            </a:r>
            <a:r>
              <a:rPr lang="nl-NL" altLang="en-US" sz="1900" dirty="0" smtClean="0">
                <a:latin typeface="+mj-lt"/>
              </a:rPr>
              <a:t> </a:t>
            </a:r>
            <a:r>
              <a:rPr lang="nl-NL" altLang="en-US" sz="1900" dirty="0" err="1" smtClean="0">
                <a:latin typeface="+mj-lt"/>
              </a:rPr>
              <a:t>above</a:t>
            </a:r>
            <a:r>
              <a:rPr lang="nl-NL" altLang="en-US" sz="1900" dirty="0" smtClean="0">
                <a:latin typeface="+mj-lt"/>
              </a:rPr>
              <a:t> </a:t>
            </a:r>
            <a:r>
              <a:rPr lang="nl-NL" altLang="en-US" sz="1900" dirty="0" err="1" smtClean="0">
                <a:latin typeface="+mj-lt"/>
              </a:rPr>
              <a:t>threshold</a:t>
            </a:r>
            <a:r>
              <a:rPr lang="nl-NL" altLang="en-US" sz="1900" dirty="0" smtClean="0">
                <a:latin typeface="+mj-lt"/>
              </a:rPr>
              <a:t>?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altLang="en-US" sz="1900" dirty="0" err="1" smtClean="0">
                <a:latin typeface="+mj-lt"/>
              </a:rPr>
              <a:t>Compare</a:t>
            </a:r>
            <a:r>
              <a:rPr lang="nl-NL" altLang="en-US" sz="1900" dirty="0" smtClean="0">
                <a:latin typeface="+mj-lt"/>
              </a:rPr>
              <a:t> </a:t>
            </a:r>
            <a:r>
              <a:rPr lang="nl-NL" altLang="en-US" sz="1900" dirty="0" err="1" smtClean="0">
                <a:latin typeface="+mj-lt"/>
              </a:rPr>
              <a:t>distribution</a:t>
            </a:r>
            <a:r>
              <a:rPr lang="nl-NL" altLang="en-US" sz="1900" dirty="0" smtClean="0">
                <a:latin typeface="+mj-lt"/>
              </a:rPr>
              <a:t> of </a:t>
            </a:r>
            <a:r>
              <a:rPr lang="nl-NL" altLang="en-US" sz="1900" dirty="0" err="1" smtClean="0">
                <a:latin typeface="+mj-lt"/>
              </a:rPr>
              <a:t>numbers</a:t>
            </a:r>
            <a:r>
              <a:rPr lang="nl-NL" altLang="en-US" sz="1900" dirty="0" smtClean="0">
                <a:latin typeface="+mj-lt"/>
              </a:rPr>
              <a:t> of trees </a:t>
            </a:r>
            <a:r>
              <a:rPr lang="nl-NL" altLang="en-US" sz="1900" dirty="0" err="1" smtClean="0">
                <a:latin typeface="+mj-lt"/>
              </a:rPr>
              <a:t>alive</a:t>
            </a:r>
            <a:r>
              <a:rPr lang="nl-NL" altLang="en-US" sz="1900" dirty="0" smtClean="0">
                <a:latin typeface="+mj-lt"/>
              </a:rPr>
              <a:t> </a:t>
            </a:r>
            <a:r>
              <a:rPr lang="nl-NL" altLang="en-US" sz="1900" dirty="0" err="1" smtClean="0">
                <a:latin typeface="+mj-lt"/>
              </a:rPr>
              <a:t>across</a:t>
            </a:r>
            <a:r>
              <a:rPr lang="nl-NL" altLang="en-US" sz="1900" dirty="0" smtClean="0">
                <a:latin typeface="+mj-lt"/>
              </a:rPr>
              <a:t> </a:t>
            </a:r>
            <a:r>
              <a:rPr lang="nl-NL" altLang="en-US" sz="1900" dirty="0" err="1" smtClean="0">
                <a:latin typeface="+mj-lt"/>
              </a:rPr>
              <a:t>the</a:t>
            </a:r>
            <a:r>
              <a:rPr lang="nl-NL" altLang="en-US" sz="1900" dirty="0" smtClean="0">
                <a:latin typeface="+mj-lt"/>
              </a:rPr>
              <a:t> </a:t>
            </a:r>
            <a:r>
              <a:rPr lang="nl-NL" altLang="en-US" sz="1900" dirty="0" err="1" smtClean="0">
                <a:latin typeface="+mj-lt"/>
              </a:rPr>
              <a:t>treatments</a:t>
            </a:r>
            <a:endParaRPr lang="nl-NL" altLang="en-US" sz="1900" dirty="0">
              <a:latin typeface="+mj-lt"/>
            </a:endParaRP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900" dirty="0" smtClean="0">
                <a:latin typeface="+mj-lt"/>
              </a:rPr>
              <a:t>Distribution </a:t>
            </a:r>
            <a:r>
              <a:rPr lang="en-US" sz="1900" dirty="0">
                <a:latin typeface="+mj-lt"/>
              </a:rPr>
              <a:t>under threshold just </a:t>
            </a:r>
            <a:r>
              <a:rPr lang="en-US" sz="1900" dirty="0" smtClean="0">
                <a:latin typeface="+mj-lt"/>
              </a:rPr>
              <a:t>skewed </a:t>
            </a:r>
            <a:r>
              <a:rPr lang="en-US" sz="1900" dirty="0">
                <a:latin typeface="+mj-lt"/>
              </a:rPr>
              <a:t>more to the left; not evidence of 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/>
          <a:p>
            <a:pPr eaLnBrk="1" hangingPunct="1"/>
            <a:r>
              <a:rPr lang="nl-NL" altLang="en-US" dirty="0" smtClean="0"/>
              <a:t>   </a:t>
            </a:r>
            <a:endParaRPr lang="en-GB" altLang="en-US" dirty="0" smtClean="0">
              <a:cs typeface="Arial" panose="020B0604020202020204" pitchFamily="34" charset="0"/>
            </a:endParaRPr>
          </a:p>
        </p:txBody>
      </p:sp>
      <p:pic>
        <p:nvPicPr>
          <p:cNvPr id="5" name="Picture 4" descr="tsc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435" y="6011863"/>
            <a:ext cx="800853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945" y="1041891"/>
            <a:ext cx="5117343" cy="37453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1803" y="4990614"/>
            <a:ext cx="6245475" cy="158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1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207435" y="1041891"/>
            <a:ext cx="5317915" cy="5080613"/>
          </a:xfrm>
        </p:spPr>
        <p:txBody>
          <a:bodyPr>
            <a:normAutofit/>
          </a:bodyPr>
          <a:lstStyle/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900" dirty="0" err="1" smtClean="0">
                <a:latin typeface="+mj-lt"/>
              </a:rPr>
              <a:t>Overreporting</a:t>
            </a:r>
            <a:r>
              <a:rPr lang="en-US" altLang="en-US" sz="1900" dirty="0" smtClean="0">
                <a:latin typeface="+mj-lt"/>
              </a:rPr>
              <a:t>?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900" dirty="0" smtClean="0">
                <a:latin typeface="+mj-lt"/>
              </a:rPr>
              <a:t>Quite substantial in both treatments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900" dirty="0" smtClean="0">
                <a:latin typeface="+mj-lt"/>
              </a:rPr>
              <a:t>Significantly different for threshold, but not for linear</a:t>
            </a:r>
            <a:endParaRPr lang="en-US" sz="1900" dirty="0">
              <a:latin typeface="+mj-lt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/>
          <a:p>
            <a:pPr eaLnBrk="1" hangingPunct="1"/>
            <a:r>
              <a:rPr lang="nl-NL" altLang="en-US" dirty="0" smtClean="0"/>
              <a:t>   </a:t>
            </a:r>
            <a:endParaRPr lang="en-GB" altLang="en-US" dirty="0" smtClean="0">
              <a:cs typeface="Arial" panose="020B0604020202020204" pitchFamily="34" charset="0"/>
            </a:endParaRPr>
          </a:p>
        </p:txBody>
      </p:sp>
      <p:pic>
        <p:nvPicPr>
          <p:cNvPr id="5" name="Picture 4" descr="tsc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435" y="6011863"/>
            <a:ext cx="800853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09600" y="150558"/>
            <a:ext cx="8229600" cy="9522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bg1"/>
                </a:solidFill>
                <a:latin typeface="Arial" pitchFamily="34" charset="0"/>
                <a:ea typeface="ヒラギノ角ゴ Pro W3" pitchFamily="-109" charset="-128"/>
                <a:cs typeface="Arial" pitchFamily="34" charset="0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9pPr>
          </a:lstStyle>
          <a:p>
            <a:r>
              <a:rPr lang="nl-NL" altLang="en-US" dirty="0" smtClean="0"/>
              <a:t>2. </a:t>
            </a:r>
            <a:r>
              <a:rPr lang="nl-NL" altLang="en-US" dirty="0" err="1" smtClean="0"/>
              <a:t>Honesty</a:t>
            </a:r>
            <a:endParaRPr lang="en-GB" alt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4238" y="3411470"/>
            <a:ext cx="3457682" cy="25306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8723" y="1041891"/>
            <a:ext cx="3427995" cy="25089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143" y="2457078"/>
            <a:ext cx="6245475" cy="19438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4702" y="4405936"/>
            <a:ext cx="6245476" cy="192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26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207435" y="1041891"/>
            <a:ext cx="3458635" cy="5080613"/>
          </a:xfrm>
        </p:spPr>
        <p:txBody>
          <a:bodyPr>
            <a:normAutofit/>
          </a:bodyPr>
          <a:lstStyle/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900" dirty="0" smtClean="0">
                <a:latin typeface="+mj-lt"/>
              </a:rPr>
              <a:t>Bunching near threshold? 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900" dirty="0" smtClean="0">
                <a:latin typeface="+mj-lt"/>
              </a:rPr>
              <a:t>Some evidence for this; compare just below 200 to just above, and just below 400 and just above (but not significantly so)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900" dirty="0" smtClean="0">
                <a:latin typeface="+mj-lt"/>
              </a:rPr>
              <a:t>And also not very different from linear</a:t>
            </a:r>
            <a:endParaRPr lang="en-US" sz="1900" dirty="0">
              <a:latin typeface="+mj-lt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/>
          <a:p>
            <a:pPr eaLnBrk="1" hangingPunct="1"/>
            <a:r>
              <a:rPr lang="nl-NL" altLang="en-US" dirty="0" smtClean="0"/>
              <a:t>   </a:t>
            </a:r>
            <a:endParaRPr lang="en-GB" altLang="en-US" dirty="0" smtClean="0">
              <a:cs typeface="Arial" panose="020B0604020202020204" pitchFamily="34" charset="0"/>
            </a:endParaRPr>
          </a:p>
        </p:txBody>
      </p:sp>
      <p:pic>
        <p:nvPicPr>
          <p:cNvPr id="5" name="Picture 4" descr="tsc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435" y="6011863"/>
            <a:ext cx="800853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09600" y="150558"/>
            <a:ext cx="8229600" cy="9522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bg1"/>
                </a:solidFill>
                <a:latin typeface="Arial" pitchFamily="34" charset="0"/>
                <a:ea typeface="ヒラギノ角ゴ Pro W3" pitchFamily="-109" charset="-128"/>
                <a:cs typeface="Arial" pitchFamily="34" charset="0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9pPr>
          </a:lstStyle>
          <a:p>
            <a:r>
              <a:rPr lang="nl-NL" altLang="en-US" dirty="0" smtClean="0"/>
              <a:t>2. </a:t>
            </a:r>
            <a:r>
              <a:rPr lang="nl-NL" altLang="en-US" dirty="0" err="1" smtClean="0"/>
              <a:t>Honesty</a:t>
            </a:r>
            <a:endParaRPr lang="en-GB" altLang="en-US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7328" y="4355677"/>
            <a:ext cx="7557025" cy="191256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3284" y="950338"/>
            <a:ext cx="4229209" cy="309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6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207435" y="1041891"/>
            <a:ext cx="8627723" cy="5080613"/>
          </a:xfrm>
        </p:spPr>
        <p:txBody>
          <a:bodyPr>
            <a:normAutofit/>
          </a:bodyPr>
          <a:lstStyle/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sz="1900" dirty="0" smtClean="0">
                <a:latin typeface="+mj-lt"/>
              </a:rPr>
              <a:t>Farmers neither savvy nor (too) bold in </a:t>
            </a:r>
            <a:r>
              <a:rPr lang="en-US" altLang="en-US" sz="1900" dirty="0" err="1" smtClean="0">
                <a:latin typeface="+mj-lt"/>
              </a:rPr>
              <a:t>overreporting</a:t>
            </a:r>
            <a:endParaRPr lang="en-US" altLang="en-US" sz="1900" dirty="0" smtClean="0">
              <a:latin typeface="+mj-lt"/>
            </a:endParaRP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900" dirty="0" smtClean="0">
                <a:latin typeface="+mj-lt"/>
              </a:rPr>
              <a:t>13 of 31 farmer groups in threshold did not </a:t>
            </a:r>
            <a:r>
              <a:rPr lang="en-US" sz="1900" dirty="0" err="1" smtClean="0">
                <a:latin typeface="+mj-lt"/>
              </a:rPr>
              <a:t>overreport</a:t>
            </a:r>
            <a:endParaRPr lang="en-US" sz="1900" dirty="0" smtClean="0">
              <a:latin typeface="+mj-lt"/>
            </a:endParaRP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900" dirty="0" smtClean="0">
                <a:latin typeface="+mj-lt"/>
              </a:rPr>
              <a:t>Of the 18 that did </a:t>
            </a:r>
            <a:r>
              <a:rPr lang="en-US" sz="1900" dirty="0" err="1" smtClean="0">
                <a:latin typeface="+mj-lt"/>
              </a:rPr>
              <a:t>overreport</a:t>
            </a:r>
            <a:r>
              <a:rPr lang="en-US" sz="1900" dirty="0" smtClean="0">
                <a:latin typeface="+mj-lt"/>
              </a:rPr>
              <a:t>, 10 benefitted from that – but crossed just one threshold (not more)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900" dirty="0" smtClean="0">
                <a:latin typeface="+mj-lt"/>
              </a:rPr>
              <a:t>Mean amount of “strategic” </a:t>
            </a:r>
            <a:r>
              <a:rPr lang="en-US" sz="1900" dirty="0" err="1" smtClean="0">
                <a:latin typeface="+mj-lt"/>
              </a:rPr>
              <a:t>overreporting</a:t>
            </a:r>
            <a:r>
              <a:rPr lang="en-US" sz="1900" dirty="0" smtClean="0">
                <a:latin typeface="+mj-lt"/>
              </a:rPr>
              <a:t> is 94 trees (ranging from 36 to 170 trees), but none of these differences resulted in crossing more than </a:t>
            </a:r>
            <a:r>
              <a:rPr lang="en-US" sz="1900" smtClean="0">
                <a:latin typeface="+mj-lt"/>
              </a:rPr>
              <a:t>one threshold</a:t>
            </a:r>
            <a:endParaRPr lang="en-US" sz="1900" dirty="0" smtClean="0">
              <a:latin typeface="+mj-lt"/>
            </a:endParaRP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sz="1900" dirty="0">
              <a:latin typeface="+mj-lt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/>
          <a:p>
            <a:pPr eaLnBrk="1" hangingPunct="1"/>
            <a:r>
              <a:rPr lang="nl-NL" altLang="en-US" dirty="0" smtClean="0"/>
              <a:t>   </a:t>
            </a:r>
            <a:endParaRPr lang="en-GB" altLang="en-US" dirty="0" smtClean="0">
              <a:cs typeface="Arial" panose="020B0604020202020204" pitchFamily="34" charset="0"/>
            </a:endParaRPr>
          </a:p>
        </p:txBody>
      </p:sp>
      <p:pic>
        <p:nvPicPr>
          <p:cNvPr id="5" name="Picture 4" descr="tsc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435" y="6011863"/>
            <a:ext cx="800853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09600" y="150558"/>
            <a:ext cx="8229600" cy="9522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bg1"/>
                </a:solidFill>
                <a:latin typeface="Arial" pitchFamily="34" charset="0"/>
                <a:ea typeface="ヒラギノ角ゴ Pro W3" pitchFamily="-109" charset="-128"/>
                <a:cs typeface="Arial" pitchFamily="34" charset="0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9pPr>
          </a:lstStyle>
          <a:p>
            <a:r>
              <a:rPr lang="nl-NL" altLang="en-US" dirty="0" smtClean="0"/>
              <a:t>2. </a:t>
            </a:r>
            <a:r>
              <a:rPr lang="nl-NL" altLang="en-US" dirty="0" err="1" smtClean="0"/>
              <a:t>Honesty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29449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FF22F00-9374-4612-B7A5-71EE57B2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486" y="2251254"/>
            <a:ext cx="5559208" cy="3254660"/>
          </a:xfrm>
        </p:spPr>
        <p:txBody>
          <a:bodyPr>
            <a:noAutofit/>
          </a:bodyPr>
          <a:lstStyle/>
          <a:p>
            <a:r>
              <a:rPr lang="fr-FR" sz="3600" b="1" dirty="0">
                <a:latin typeface="Garamond" charset="0"/>
                <a:ea typeface="Garamond" charset="0"/>
                <a:cs typeface="Garamond" charset="0"/>
              </a:rPr>
              <a:t/>
            </a:r>
            <a:br>
              <a:rPr lang="fr-FR" sz="3600" b="1" dirty="0">
                <a:latin typeface="Garamond" charset="0"/>
                <a:ea typeface="Garamond" charset="0"/>
                <a:cs typeface="Garamond" charset="0"/>
              </a:rPr>
            </a:br>
            <a:r>
              <a:rPr lang="fr-FR" sz="3600" b="1" dirty="0">
                <a:latin typeface="Garamond" charset="0"/>
                <a:ea typeface="Garamond" charset="0"/>
                <a:cs typeface="Garamond" charset="0"/>
              </a:rPr>
              <a:t>Activités août 2017-present:</a:t>
            </a:r>
            <a:br>
              <a:rPr lang="fr-FR" sz="3600" b="1" dirty="0">
                <a:latin typeface="Garamond" charset="0"/>
                <a:ea typeface="Garamond" charset="0"/>
                <a:cs typeface="Garamond" charset="0"/>
              </a:rPr>
            </a:br>
            <a:r>
              <a:rPr lang="fr-FR" sz="3600" b="1" dirty="0">
                <a:latin typeface="Garamond" charset="0"/>
                <a:ea typeface="Garamond" charset="0"/>
                <a:cs typeface="Garamond" charset="0"/>
              </a:rPr>
              <a:t/>
            </a:r>
            <a:br>
              <a:rPr lang="fr-FR" sz="3600" b="1" dirty="0">
                <a:latin typeface="Garamond" charset="0"/>
                <a:ea typeface="Garamond" charset="0"/>
                <a:cs typeface="Garamond" charset="0"/>
              </a:rPr>
            </a:br>
            <a:r>
              <a:rPr lang="fr-FR" sz="3600" b="1" dirty="0">
                <a:latin typeface="Garamond" charset="0"/>
                <a:ea typeface="Garamond" charset="0"/>
                <a:cs typeface="Garamond" charset="0"/>
              </a:rPr>
              <a:t>Evaluation d’impact des PSE pour l’entretien des jeunes plants</a:t>
            </a:r>
            <a:r>
              <a:rPr lang="en-US" sz="3600" b="1" dirty="0">
                <a:latin typeface="Garamond" charset="0"/>
                <a:ea typeface="Garamond" charset="0"/>
                <a:cs typeface="Garamond" charset="0"/>
              </a:rPr>
              <a:t/>
            </a:r>
            <a:br>
              <a:rPr lang="en-US" sz="3600" b="1" dirty="0">
                <a:latin typeface="Garamond" charset="0"/>
                <a:ea typeface="Garamond" charset="0"/>
                <a:cs typeface="Garamond" charset="0"/>
              </a:rPr>
            </a:br>
            <a:r>
              <a:rPr lang="en-US" sz="3600" b="1" dirty="0">
                <a:latin typeface="Garamond" charset="0"/>
                <a:ea typeface="Garamond" charset="0"/>
                <a:cs typeface="Garamond" charset="0"/>
              </a:rPr>
              <a:t/>
            </a:r>
            <a:br>
              <a:rPr lang="en-US" sz="3600" b="1" dirty="0">
                <a:latin typeface="Garamond" charset="0"/>
                <a:ea typeface="Garamond" charset="0"/>
                <a:cs typeface="Garamond" charset="0"/>
              </a:rPr>
            </a:br>
            <a:r>
              <a:rPr lang="fr-FR" sz="2000" b="1" dirty="0">
                <a:latin typeface="Garamond" charset="0"/>
                <a:ea typeface="Garamond" charset="0"/>
                <a:cs typeface="Garamond" charset="0"/>
              </a:rPr>
              <a:t>Onze</a:t>
            </a:r>
            <a:r>
              <a:rPr lang="en-US" sz="2000" b="1" dirty="0">
                <a:latin typeface="Garamond" charset="0"/>
                <a:ea typeface="Garamond" charset="0"/>
                <a:cs typeface="Garamond" charset="0"/>
              </a:rPr>
              <a:t> </a:t>
            </a:r>
            <a:r>
              <a:rPr lang="fr-FR" sz="2000" b="1" dirty="0">
                <a:latin typeface="Garamond" charset="0"/>
                <a:ea typeface="Garamond" charset="0"/>
                <a:cs typeface="Garamond" charset="0"/>
              </a:rPr>
              <a:t>forêts divisés en 33 blocs au total</a:t>
            </a:r>
            <a:br>
              <a:rPr lang="fr-FR" sz="2000" b="1" dirty="0">
                <a:latin typeface="Garamond" charset="0"/>
                <a:ea typeface="Garamond" charset="0"/>
                <a:cs typeface="Garamond" charset="0"/>
              </a:rPr>
            </a:br>
            <a:r>
              <a:rPr lang="fr-FR" sz="2000" b="1" dirty="0">
                <a:latin typeface="Garamond" charset="0"/>
                <a:ea typeface="Garamond" charset="0"/>
                <a:cs typeface="Garamond" charset="0"/>
              </a:rPr>
              <a:t>Zones de protection de 35 hectares</a:t>
            </a:r>
            <a:br>
              <a:rPr lang="fr-FR" sz="2000" b="1" dirty="0">
                <a:latin typeface="Garamond" charset="0"/>
                <a:ea typeface="Garamond" charset="0"/>
                <a:cs typeface="Garamond" charset="0"/>
              </a:rPr>
            </a:br>
            <a:r>
              <a:rPr lang="fr-FR" sz="2000" b="1" dirty="0">
                <a:latin typeface="Garamond" charset="0"/>
                <a:ea typeface="Garamond" charset="0"/>
                <a:cs typeface="Garamond" charset="0"/>
              </a:rPr>
              <a:t>R</a:t>
            </a:r>
            <a:r>
              <a:rPr lang="fr-FR" sz="2000" b="1" dirty="0">
                <a:latin typeface="Garamond" panose="02020404030301010803" pitchFamily="18" charset="0"/>
                <a:ea typeface="Garamond" charset="0"/>
                <a:cs typeface="Garamond" charset="0"/>
              </a:rPr>
              <a:t>e</a:t>
            </a:r>
            <a:r>
              <a:rPr lang="en-US" sz="2000" b="1" dirty="0">
                <a:latin typeface="Garamond" charset="0"/>
                <a:ea typeface="Garamond" charset="0"/>
                <a:cs typeface="Garamond" charset="0"/>
              </a:rPr>
              <a:t>f</a:t>
            </a:r>
            <a:r>
              <a:rPr lang="fr-FR" sz="2000" b="1" dirty="0">
                <a:latin typeface="Garamond" charset="0"/>
                <a:ea typeface="Garamond" charset="0"/>
                <a:cs typeface="Garamond" charset="0"/>
              </a:rPr>
              <a:t>orestation sur trois parcelles de 5 hectares</a:t>
            </a:r>
            <a:br>
              <a:rPr lang="fr-FR" sz="2000" b="1" dirty="0">
                <a:latin typeface="Garamond" charset="0"/>
                <a:ea typeface="Garamond" charset="0"/>
                <a:cs typeface="Garamond" charset="0"/>
              </a:rPr>
            </a:br>
            <a:r>
              <a:rPr lang="en-US" sz="2000" b="1" dirty="0">
                <a:latin typeface="Garamond" charset="0"/>
                <a:ea typeface="Garamond" charset="0"/>
                <a:cs typeface="Garamond" charset="0"/>
              </a:rPr>
              <a:t/>
            </a:r>
            <a:br>
              <a:rPr lang="en-US" sz="2000" b="1" dirty="0">
                <a:latin typeface="Garamond" charset="0"/>
                <a:ea typeface="Garamond" charset="0"/>
                <a:cs typeface="Garamond" charset="0"/>
              </a:rPr>
            </a:br>
            <a:r>
              <a:rPr lang="en-US" sz="3600" b="1" dirty="0">
                <a:latin typeface="Garamond" charset="0"/>
                <a:ea typeface="Garamond" charset="0"/>
                <a:cs typeface="Garamond" charset="0"/>
              </a:rPr>
              <a:t/>
            </a:r>
            <a:br>
              <a:rPr lang="en-US" sz="3600" b="1" dirty="0">
                <a:latin typeface="Garamond" charset="0"/>
                <a:ea typeface="Garamond" charset="0"/>
                <a:cs typeface="Garamond" charset="0"/>
              </a:rPr>
            </a:br>
            <a:endParaRPr lang="en-US" sz="3600" b="1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CC1A4F33-A0D6-4F9C-A507-FE5B23165B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558" y="3521730"/>
            <a:ext cx="1442301" cy="21634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0DC7552-C4A8-4F70-B9DB-F3083B2B37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552" y="3521730"/>
            <a:ext cx="1360637" cy="21653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35D35CBC-A9DB-42F3-9172-AA1611E17F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558" y="1100772"/>
            <a:ext cx="2861035" cy="230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6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75365"/>
            <a:ext cx="9144001" cy="207216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" y="5597068"/>
            <a:ext cx="9144000" cy="46794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28" name="Picture 27"/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866" y="5698519"/>
            <a:ext cx="945029" cy="199103"/>
          </a:xfrm>
          <a:prstGeom prst="rect">
            <a:avLst/>
          </a:prstGeom>
        </p:spPr>
      </p:pic>
      <p:pic>
        <p:nvPicPr>
          <p:cNvPr id="29" name="Picture 28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4355" y="5674661"/>
            <a:ext cx="395691" cy="292545"/>
          </a:xfrm>
          <a:prstGeom prst="rect">
            <a:avLst/>
          </a:prstGeom>
        </p:spPr>
      </p:pic>
      <p:pic>
        <p:nvPicPr>
          <p:cNvPr id="30" name="Picture 29" descr="CIF_Logo_CMYK.jpg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82394" y="5622983"/>
            <a:ext cx="699374" cy="344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Picture 30"/>
          <p:cNvPicPr/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57033" y="5611289"/>
            <a:ext cx="476303" cy="355919"/>
          </a:xfrm>
          <a:prstGeom prst="rect">
            <a:avLst/>
          </a:prstGeom>
        </p:spPr>
      </p:pic>
      <p:pic>
        <p:nvPicPr>
          <p:cNvPr id="32" name="Picture 31"/>
          <p:cNvPicPr/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4713" y="5730123"/>
            <a:ext cx="925630" cy="181624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1" y="5597068"/>
            <a:ext cx="9144000" cy="46794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35" name="Picture 34"/>
          <p:cNvPicPr/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1" y="5638801"/>
            <a:ext cx="1616054" cy="406853"/>
          </a:xfrm>
          <a:prstGeom prst="rect">
            <a:avLst/>
          </a:prstGeom>
        </p:spPr>
      </p:pic>
      <p:pic>
        <p:nvPicPr>
          <p:cNvPr id="36" name="Picture 35" descr="CIF_Logo_CMYK.jpg"/>
          <p:cNvPicPr/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17299" y="5632053"/>
            <a:ext cx="763223" cy="376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Picture 3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3168" y="5620289"/>
            <a:ext cx="698065" cy="395982"/>
          </a:xfrm>
          <a:prstGeom prst="rect">
            <a:avLst/>
          </a:prstGeom>
        </p:spPr>
      </p:pic>
      <p:pic>
        <p:nvPicPr>
          <p:cNvPr id="38" name="Picture 37"/>
          <p:cNvPicPr/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8778" y="5638801"/>
            <a:ext cx="1762125" cy="345758"/>
          </a:xfrm>
          <a:prstGeom prst="rect">
            <a:avLst/>
          </a:prstGeom>
        </p:spPr>
      </p:pic>
      <p:pic>
        <p:nvPicPr>
          <p:cNvPr id="39" name="Picture 38"/>
          <p:cNvPicPr/>
          <p:nvPr/>
        </p:nvPicPr>
        <p:blipFill rotWithShape="1"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68448" y="5660115"/>
            <a:ext cx="520640" cy="33505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="" xmlns:a16="http://schemas.microsoft.com/office/drawing/2014/main" id="{8F6B1AC2-093A-2D46-AB78-69375198C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242" y="325677"/>
            <a:ext cx="8636094" cy="1656215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33,547 </a:t>
            </a:r>
            <a:r>
              <a:rPr lang="fr-FR" dirty="0">
                <a:solidFill>
                  <a:schemeClr val="bg1"/>
                </a:solidFill>
              </a:rPr>
              <a:t>plants ont été comptés au total pour la campagne de reforestation de 2017</a:t>
            </a:r>
            <a:endParaRPr lang="fr-FR" dirty="0"/>
          </a:p>
        </p:txBody>
      </p:sp>
      <p:pic>
        <p:nvPicPr>
          <p:cNvPr id="49" name="Picture 48">
            <a:extLst>
              <a:ext uri="{FF2B5EF4-FFF2-40B4-BE49-F238E27FC236}">
                <a16:creationId xmlns="" xmlns:a16="http://schemas.microsoft.com/office/drawing/2014/main" id="{8A4AE6CE-4AB9-8340-91E5-F5CE195E92B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7532"/>
            <a:ext cx="9143999" cy="330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2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1" y="6319759"/>
            <a:ext cx="9144000" cy="6239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867" y="6455028"/>
            <a:ext cx="924029" cy="265471"/>
          </a:xfrm>
          <a:prstGeom prst="rect">
            <a:avLst/>
          </a:prstGeom>
        </p:spPr>
      </p:pic>
      <p:pic>
        <p:nvPicPr>
          <p:cNvPr id="35" name="Picture 34"/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4354" y="6423215"/>
            <a:ext cx="386898" cy="390060"/>
          </a:xfrm>
          <a:prstGeom prst="rect">
            <a:avLst/>
          </a:prstGeom>
        </p:spPr>
      </p:pic>
      <p:pic>
        <p:nvPicPr>
          <p:cNvPr id="36" name="Picture 35" descr="CIF_Logo_CMYK.jpg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82394" y="6354311"/>
            <a:ext cx="683832" cy="458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" name="Picture 36"/>
          <p:cNvPicPr/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57034" y="6338721"/>
            <a:ext cx="465718" cy="474559"/>
          </a:xfrm>
          <a:prstGeom prst="rect">
            <a:avLst/>
          </a:prstGeom>
        </p:spPr>
      </p:pic>
      <p:pic>
        <p:nvPicPr>
          <p:cNvPr id="38" name="Picture 37"/>
          <p:cNvPicPr/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4714" y="6497166"/>
            <a:ext cx="905060" cy="242165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1" y="6319759"/>
            <a:ext cx="9144000" cy="6239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40" name="Picture 39"/>
          <p:cNvPicPr/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1" y="6375404"/>
            <a:ext cx="1616054" cy="542471"/>
          </a:xfrm>
          <a:prstGeom prst="rect">
            <a:avLst/>
          </a:prstGeom>
        </p:spPr>
      </p:pic>
      <p:pic>
        <p:nvPicPr>
          <p:cNvPr id="41" name="Picture 40" descr="CIF_Logo_CMYK.jpg"/>
          <p:cNvPicPr/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17300" y="6366407"/>
            <a:ext cx="763223" cy="502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Picture 4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3169" y="6350719"/>
            <a:ext cx="698065" cy="527976"/>
          </a:xfrm>
          <a:prstGeom prst="rect">
            <a:avLst/>
          </a:prstGeom>
        </p:spPr>
      </p:pic>
      <p:pic>
        <p:nvPicPr>
          <p:cNvPr id="43" name="Picture 42"/>
          <p:cNvPicPr/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8778" y="6375403"/>
            <a:ext cx="1762125" cy="461011"/>
          </a:xfrm>
          <a:prstGeom prst="rect">
            <a:avLst/>
          </a:prstGeom>
        </p:spPr>
      </p:pic>
      <p:pic>
        <p:nvPicPr>
          <p:cNvPr id="44" name="Picture 43"/>
          <p:cNvPicPr/>
          <p:nvPr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68448" y="6403822"/>
            <a:ext cx="520640" cy="44673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552" y="133256"/>
            <a:ext cx="8607230" cy="2052339"/>
          </a:xfrm>
        </p:spPr>
        <p:txBody>
          <a:bodyPr>
            <a:normAutofit/>
          </a:bodyPr>
          <a:lstStyle/>
          <a:p>
            <a:r>
              <a:rPr lang="fr-FR" dirty="0">
                <a:latin typeface="Garamond" charset="0"/>
                <a:ea typeface="Garamond" charset="0"/>
                <a:cs typeface="Garamond" charset="0"/>
              </a:rPr>
              <a:t>1ere Question d’évaluation d’impact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="" xmlns:a16="http://schemas.microsoft.com/office/drawing/2014/main" id="{A52437E9-ED8E-C74B-BF2A-57166354A925}"/>
              </a:ext>
            </a:extLst>
          </p:cNvPr>
          <p:cNvSpPr txBox="1">
            <a:spLocks/>
          </p:cNvSpPr>
          <p:nvPr/>
        </p:nvSpPr>
        <p:spPr>
          <a:xfrm>
            <a:off x="182603" y="3067619"/>
            <a:ext cx="2634697" cy="2370115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Clr>
                <a:srgbClr val="5B9BD5"/>
              </a:buClr>
              <a:buNone/>
            </a:pPr>
            <a:r>
              <a:rPr lang="fr-FR" dirty="0">
                <a:latin typeface="Garamond" panose="02020404030301010803" pitchFamily="18" charset="0"/>
              </a:rPr>
              <a:t>Tester les </a:t>
            </a:r>
            <a:r>
              <a:rPr lang="fr-FR" b="1" dirty="0">
                <a:solidFill>
                  <a:srgbClr val="FF0000"/>
                </a:solidFill>
                <a:latin typeface="Garamond" panose="02020404030301010803" pitchFamily="18" charset="0"/>
              </a:rPr>
              <a:t>paiements basés sur un seuil de survie </a:t>
            </a:r>
            <a:r>
              <a:rPr lang="fr-FR" dirty="0">
                <a:latin typeface="Garamond" panose="02020404030301010803" pitchFamily="18" charset="0"/>
              </a:rPr>
              <a:t>en comparaison avec les</a:t>
            </a:r>
            <a:r>
              <a:rPr lang="fr-FR" dirty="0">
                <a:solidFill>
                  <a:srgbClr val="FF0000"/>
                </a:solidFill>
                <a:latin typeface="Garamond" panose="02020404030301010803" pitchFamily="18" charset="0"/>
              </a:rPr>
              <a:t> </a:t>
            </a:r>
            <a:r>
              <a:rPr lang="fr-FR" b="1" dirty="0">
                <a:solidFill>
                  <a:srgbClr val="FF0000"/>
                </a:solidFill>
                <a:latin typeface="Garamond" panose="02020404030301010803" pitchFamily="18" charset="0"/>
              </a:rPr>
              <a:t>paiements linéaires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="" xmlns:a16="http://schemas.microsoft.com/office/drawing/2014/main" id="{49AD2454-1B99-9941-AFB9-58ADEB5340A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25359" b="15840"/>
          <a:stretch/>
        </p:blipFill>
        <p:spPr>
          <a:xfrm>
            <a:off x="3054432" y="3177937"/>
            <a:ext cx="6089568" cy="268267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5C0EAE3-9EA8-0048-B5B4-D580F46AF1B0}"/>
              </a:ext>
            </a:extLst>
          </p:cNvPr>
          <p:cNvSpPr/>
          <p:nvPr/>
        </p:nvSpPr>
        <p:spPr>
          <a:xfrm>
            <a:off x="392535" y="1831651"/>
            <a:ext cx="81362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5B9BD5"/>
              </a:buClr>
            </a:pPr>
            <a:r>
              <a:rPr lang="fr-FR" sz="2000" dirty="0">
                <a:solidFill>
                  <a:prstClr val="black"/>
                </a:solidFill>
                <a:latin typeface="Garamond" panose="02020404030301010803" pitchFamily="18" charset="0"/>
              </a:rPr>
              <a:t>Y a t-il une façon particulier de mettre en œuvre les PSE pour les rendre plus efficaces pour la maintenance des plants ?</a:t>
            </a:r>
          </a:p>
        </p:txBody>
      </p:sp>
    </p:spTree>
    <p:extLst>
      <p:ext uri="{BB962C8B-B14F-4D97-AF65-F5344CB8AC3E}">
        <p14:creationId xmlns:p14="http://schemas.microsoft.com/office/powerpoint/2010/main" val="6600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896" y="1058269"/>
            <a:ext cx="5186052" cy="5832348"/>
          </a:xfrm>
        </p:spPr>
        <p:txBody>
          <a:bodyPr>
            <a:noAutofit/>
          </a:bodyPr>
          <a:lstStyle/>
          <a:p>
            <a:r>
              <a:rPr lang="fr-FR" sz="2200" dirty="0" err="1" smtClean="0"/>
              <a:t>Checking</a:t>
            </a:r>
            <a:r>
              <a:rPr lang="fr-FR" sz="2200" dirty="0" smtClean="0"/>
              <a:t> </a:t>
            </a:r>
            <a:r>
              <a:rPr lang="fr-FR" sz="2200" dirty="0" err="1" smtClean="0"/>
              <a:t>survival</a:t>
            </a:r>
            <a:r>
              <a:rPr lang="fr-FR" sz="2200" dirty="0" smtClean="0"/>
              <a:t> rates:</a:t>
            </a:r>
          </a:p>
          <a:p>
            <a:pPr lvl="1"/>
            <a:r>
              <a:rPr lang="en-US" sz="2100" dirty="0" smtClean="0"/>
              <a:t>Undoable to find back the </a:t>
            </a:r>
            <a:r>
              <a:rPr lang="en-US" sz="2100" dirty="0" smtClean="0"/>
              <a:t>trees in the order they were planted last year</a:t>
            </a:r>
          </a:p>
          <a:p>
            <a:r>
              <a:rPr lang="en-US" sz="2200" dirty="0" smtClean="0"/>
              <a:t>Alternative approach?</a:t>
            </a:r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r>
              <a:rPr lang="fr-FR" sz="2200" dirty="0"/>
              <a:t>Obtenir la précision optimale</a:t>
            </a:r>
          </a:p>
          <a:p>
            <a:pPr lvl="1"/>
            <a:r>
              <a:rPr lang="fr-FR" sz="2000" dirty="0"/>
              <a:t>S’il y a plus de bandes dans une parcelle, la plus fiable est le échantillon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XXXX</a:t>
            </a:r>
            <a:endParaRPr lang="fr-FR" dirty="0"/>
          </a:p>
        </p:txBody>
      </p:sp>
      <p:pic>
        <p:nvPicPr>
          <p:cNvPr id="5" name="Picture 2" descr="ii_jhuxy2r02_163b7b4771f8792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296" y="3468688"/>
            <a:ext cx="3385930" cy="3027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6AC76E21-8F5F-014A-AB7B-D5B3537643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2469" t="30251" r="6160" b="5234"/>
          <a:stretch/>
        </p:blipFill>
        <p:spPr>
          <a:xfrm>
            <a:off x="5311948" y="1081231"/>
            <a:ext cx="1997491" cy="225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22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896" y="1058269"/>
            <a:ext cx="5186052" cy="5832348"/>
          </a:xfrm>
        </p:spPr>
        <p:txBody>
          <a:bodyPr>
            <a:noAutofit/>
          </a:bodyPr>
          <a:lstStyle/>
          <a:p>
            <a:r>
              <a:rPr lang="fr-FR" sz="2200" dirty="0" err="1" smtClean="0"/>
              <a:t>Checking</a:t>
            </a:r>
            <a:r>
              <a:rPr lang="fr-FR" sz="2200" dirty="0" smtClean="0"/>
              <a:t> </a:t>
            </a:r>
            <a:r>
              <a:rPr lang="fr-FR" sz="2200" dirty="0" err="1" smtClean="0"/>
              <a:t>survival</a:t>
            </a:r>
            <a:r>
              <a:rPr lang="fr-FR" sz="2200" dirty="0" smtClean="0"/>
              <a:t> rates:</a:t>
            </a:r>
          </a:p>
          <a:p>
            <a:pPr lvl="1"/>
            <a:r>
              <a:rPr lang="en-US" sz="2100" dirty="0" smtClean="0"/>
              <a:t>Undoable to find back the </a:t>
            </a:r>
            <a:r>
              <a:rPr lang="en-US" sz="2100" dirty="0" smtClean="0"/>
              <a:t>trees in the order they were planted last year</a:t>
            </a:r>
          </a:p>
          <a:p>
            <a:r>
              <a:rPr lang="en-US" sz="2200" dirty="0" smtClean="0"/>
              <a:t>Alternative approach</a:t>
            </a:r>
          </a:p>
          <a:p>
            <a:pPr lvl="1"/>
            <a:r>
              <a:rPr lang="en-US" sz="2200" dirty="0" smtClean="0"/>
              <a:t>Predetermined “corridors” covering s</a:t>
            </a:r>
            <a:r>
              <a:rPr lang="en-US" sz="2200" dirty="0" smtClean="0"/>
              <a:t>ubstantial share of the land area</a:t>
            </a:r>
          </a:p>
          <a:p>
            <a:pPr lvl="1"/>
            <a:r>
              <a:rPr lang="en-US" sz="2200" dirty="0" smtClean="0"/>
              <a:t>Count number of trees still alive…</a:t>
            </a:r>
          </a:p>
          <a:p>
            <a:pPr lvl="1"/>
            <a:r>
              <a:rPr lang="en-US" sz="2200" dirty="0" smtClean="0"/>
              <a:t>And compare to number of trees that were planted before</a:t>
            </a:r>
          </a:p>
          <a:p>
            <a:r>
              <a:rPr lang="en-US" sz="2200" dirty="0" err="1" smtClean="0"/>
              <a:t>Kf;ds</a:t>
            </a:r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r>
              <a:rPr lang="fr-FR" sz="2200" dirty="0"/>
              <a:t>Obtenir la précision optimale</a:t>
            </a:r>
          </a:p>
          <a:p>
            <a:pPr lvl="1"/>
            <a:r>
              <a:rPr lang="fr-FR" sz="2000" dirty="0"/>
              <a:t>S’il y a plus de bandes dans une parcelle, la plus fiable est le échantillon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XXXX</a:t>
            </a:r>
            <a:endParaRPr lang="fr-FR" dirty="0"/>
          </a:p>
        </p:txBody>
      </p:sp>
      <p:pic>
        <p:nvPicPr>
          <p:cNvPr id="7" name="Picture 2" descr="ii_jhuxy2pt0_163b7b4771f8792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658" y="2888974"/>
            <a:ext cx="3875394" cy="3969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6AC76E21-8F5F-014A-AB7B-D5B3537643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2469" t="30251" r="6160" b="5234"/>
          <a:stretch/>
        </p:blipFill>
        <p:spPr>
          <a:xfrm>
            <a:off x="5311948" y="1081231"/>
            <a:ext cx="1997491" cy="225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21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896" y="1530113"/>
            <a:ext cx="5486400" cy="5832348"/>
          </a:xfrm>
        </p:spPr>
        <p:txBody>
          <a:bodyPr>
            <a:noAutofit/>
          </a:bodyPr>
          <a:lstStyle/>
          <a:p>
            <a:r>
              <a:rPr lang="fr-FR" sz="2200" dirty="0" err="1" smtClean="0"/>
              <a:t>Checking</a:t>
            </a:r>
            <a:r>
              <a:rPr lang="fr-FR" sz="2200" dirty="0" smtClean="0"/>
              <a:t> </a:t>
            </a:r>
            <a:r>
              <a:rPr lang="fr-FR" sz="2200" dirty="0" err="1" smtClean="0"/>
              <a:t>survival</a:t>
            </a:r>
            <a:r>
              <a:rPr lang="fr-FR" sz="2200" dirty="0" smtClean="0"/>
              <a:t> rates:</a:t>
            </a:r>
          </a:p>
          <a:p>
            <a:r>
              <a:rPr lang="en-US" sz="2200" dirty="0" smtClean="0"/>
              <a:t>Undoable to find back the </a:t>
            </a:r>
            <a:r>
              <a:rPr lang="en-US" sz="2200" dirty="0" smtClean="0"/>
              <a:t>trees in the order they were planted last year</a:t>
            </a:r>
          </a:p>
          <a:p>
            <a:r>
              <a:rPr lang="en-US" sz="2200" dirty="0" smtClean="0"/>
              <a:t>Alternative approach</a:t>
            </a:r>
          </a:p>
          <a:p>
            <a:pPr lvl="1"/>
            <a:r>
              <a:rPr lang="en-US" sz="2200" dirty="0" smtClean="0"/>
              <a:t>Predetermined “corridors” covering s</a:t>
            </a:r>
            <a:r>
              <a:rPr lang="en-US" sz="2200" dirty="0" smtClean="0"/>
              <a:t>ubstantial share of the land area</a:t>
            </a:r>
          </a:p>
          <a:p>
            <a:pPr lvl="1"/>
            <a:r>
              <a:rPr lang="en-US" sz="2200" dirty="0" smtClean="0"/>
              <a:t>Count number of trees still alive…</a:t>
            </a:r>
          </a:p>
          <a:p>
            <a:pPr lvl="1"/>
            <a:r>
              <a:rPr lang="en-US" sz="2200" dirty="0" smtClean="0"/>
              <a:t>And compare to number of trees that were planted before</a:t>
            </a:r>
          </a:p>
          <a:p>
            <a:r>
              <a:rPr lang="en-US" sz="2200" dirty="0" err="1" smtClean="0"/>
              <a:t>Kf;ds</a:t>
            </a:r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endParaRPr lang="fr-FR" sz="2200" dirty="0"/>
          </a:p>
          <a:p>
            <a:r>
              <a:rPr lang="fr-FR" sz="2200" dirty="0"/>
              <a:t>Obtenir la précision optimale</a:t>
            </a:r>
          </a:p>
          <a:p>
            <a:pPr lvl="1"/>
            <a:r>
              <a:rPr lang="fr-FR" sz="2000" dirty="0"/>
              <a:t>S’il y a plus de bandes dans une parcelle, la plus fiable est le échantillon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XXXX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AC76E21-8F5F-014A-AB7B-D5B3537643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l="2469" t="30251" r="6160" b="5234"/>
          <a:stretch/>
        </p:blipFill>
        <p:spPr>
          <a:xfrm>
            <a:off x="5311948" y="1081231"/>
            <a:ext cx="1997491" cy="225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993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207435" y="1041891"/>
            <a:ext cx="3396751" cy="5080613"/>
          </a:xfrm>
        </p:spPr>
        <p:txBody>
          <a:bodyPr>
            <a:normAutofit/>
          </a:bodyPr>
          <a:lstStyle/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altLang="en-US" sz="2400" dirty="0" smtClean="0">
                <a:latin typeface="+mj-lt"/>
              </a:rPr>
              <a:t>Balance test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nl-NL" altLang="en-US" sz="2400" dirty="0" smtClean="0">
              <a:latin typeface="+mj-lt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/>
          <a:p>
            <a:pPr eaLnBrk="1" hangingPunct="1"/>
            <a:r>
              <a:rPr lang="nl-NL" altLang="en-US" dirty="0" smtClean="0"/>
              <a:t>   </a:t>
            </a:r>
            <a:endParaRPr lang="en-GB" altLang="en-US" dirty="0" smtClean="0">
              <a:cs typeface="Arial" panose="020B0604020202020204" pitchFamily="34" charset="0"/>
            </a:endParaRPr>
          </a:p>
        </p:txBody>
      </p:sp>
      <p:pic>
        <p:nvPicPr>
          <p:cNvPr id="5" name="Picture 4" descr="tsc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435" y="6011863"/>
            <a:ext cx="800853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7784" y="793823"/>
            <a:ext cx="8292592" cy="5796063"/>
          </a:xfrm>
          <a:prstGeom prst="rect">
            <a:avLst/>
          </a:prstGeom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609600" y="150558"/>
            <a:ext cx="8229600" cy="9522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bg1"/>
                </a:solidFill>
                <a:latin typeface="Arial" pitchFamily="34" charset="0"/>
                <a:ea typeface="ヒラギノ角ゴ Pro W3" pitchFamily="-109" charset="-128"/>
                <a:cs typeface="Arial" pitchFamily="34" charset="0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  <a:cs typeface="ScalaSans" pitchFamily="34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ScalaSans" pitchFamily="-109" charset="0"/>
                <a:ea typeface="ヒラギノ角ゴ Pro W3" pitchFamily="-109" charset="-128"/>
              </a:defRPr>
            </a:lvl9pPr>
          </a:lstStyle>
          <a:p>
            <a:r>
              <a:rPr lang="nl-NL" altLang="en-US" dirty="0" smtClean="0"/>
              <a:t>xxx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79733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207435" y="1041891"/>
            <a:ext cx="3396751" cy="5080613"/>
          </a:xfrm>
        </p:spPr>
        <p:txBody>
          <a:bodyPr>
            <a:normAutofit/>
          </a:bodyPr>
          <a:lstStyle/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altLang="en-US" sz="2400" dirty="0" smtClean="0">
                <a:latin typeface="+mj-lt"/>
              </a:rPr>
              <a:t> </a:t>
            </a:r>
            <a:r>
              <a:rPr lang="nl-NL" altLang="en-US" sz="2400" dirty="0" err="1" smtClean="0">
                <a:latin typeface="+mj-lt"/>
              </a:rPr>
              <a:t>Significantly</a:t>
            </a:r>
            <a:r>
              <a:rPr lang="nl-NL" altLang="en-US" sz="2400" dirty="0" smtClean="0">
                <a:latin typeface="+mj-lt"/>
              </a:rPr>
              <a:t> </a:t>
            </a:r>
            <a:r>
              <a:rPr lang="nl-NL" altLang="en-US" sz="2400" dirty="0" err="1" smtClean="0">
                <a:latin typeface="+mj-lt"/>
              </a:rPr>
              <a:t>higher</a:t>
            </a:r>
            <a:r>
              <a:rPr lang="nl-NL" altLang="en-US" sz="2400" dirty="0" smtClean="0">
                <a:latin typeface="+mj-lt"/>
              </a:rPr>
              <a:t> survival </a:t>
            </a:r>
            <a:r>
              <a:rPr lang="nl-NL" altLang="en-US" sz="2400" dirty="0" err="1" smtClean="0">
                <a:latin typeface="+mj-lt"/>
              </a:rPr>
              <a:t>rates</a:t>
            </a:r>
            <a:r>
              <a:rPr lang="nl-NL" altLang="en-US" sz="2400" dirty="0" smtClean="0">
                <a:latin typeface="+mj-lt"/>
              </a:rPr>
              <a:t> in </a:t>
            </a:r>
            <a:r>
              <a:rPr lang="nl-NL" altLang="en-US" sz="2400" dirty="0" err="1" smtClean="0">
                <a:latin typeface="+mj-lt"/>
              </a:rPr>
              <a:t>linear</a:t>
            </a:r>
            <a:r>
              <a:rPr lang="nl-NL" altLang="en-US" sz="2400" dirty="0" smtClean="0">
                <a:latin typeface="+mj-lt"/>
              </a:rPr>
              <a:t> </a:t>
            </a:r>
            <a:r>
              <a:rPr lang="nl-NL" altLang="en-US" sz="2400" dirty="0" err="1" smtClean="0">
                <a:latin typeface="+mj-lt"/>
              </a:rPr>
              <a:t>than</a:t>
            </a:r>
            <a:r>
              <a:rPr lang="nl-NL" altLang="en-US" sz="2400" dirty="0" smtClean="0">
                <a:latin typeface="+mj-lt"/>
              </a:rPr>
              <a:t> in </a:t>
            </a:r>
            <a:r>
              <a:rPr lang="nl-NL" altLang="en-US" sz="2400" dirty="0" err="1" smtClean="0">
                <a:latin typeface="+mj-lt"/>
              </a:rPr>
              <a:t>threshold</a:t>
            </a:r>
            <a:endParaRPr lang="nl-NL" altLang="en-US" sz="2400" dirty="0" smtClean="0">
              <a:latin typeface="+mj-lt"/>
            </a:endParaRP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altLang="en-US" sz="2400" dirty="0" smtClean="0">
                <a:latin typeface="+mj-lt"/>
              </a:rPr>
              <a:t>In </a:t>
            </a:r>
            <a:r>
              <a:rPr lang="nl-NL" altLang="en-US" sz="2400" dirty="0" err="1" smtClean="0">
                <a:latin typeface="+mj-lt"/>
              </a:rPr>
              <a:t>terms</a:t>
            </a:r>
            <a:r>
              <a:rPr lang="nl-NL" altLang="en-US" sz="2400" dirty="0" smtClean="0">
                <a:latin typeface="+mj-lt"/>
              </a:rPr>
              <a:t> of trees </a:t>
            </a:r>
            <a:r>
              <a:rPr lang="nl-NL" altLang="en-US" sz="2400" dirty="0" err="1" smtClean="0">
                <a:latin typeface="+mj-lt"/>
              </a:rPr>
              <a:t>alive</a:t>
            </a:r>
            <a:r>
              <a:rPr lang="nl-NL" altLang="en-US" sz="2400" dirty="0" smtClean="0">
                <a:latin typeface="+mj-lt"/>
              </a:rPr>
              <a:t>, but </a:t>
            </a:r>
            <a:r>
              <a:rPr lang="nl-NL" altLang="en-US" sz="2400" dirty="0" err="1" smtClean="0">
                <a:latin typeface="+mj-lt"/>
              </a:rPr>
              <a:t>aeven</a:t>
            </a:r>
            <a:r>
              <a:rPr lang="nl-NL" altLang="en-US" sz="2400" dirty="0" smtClean="0">
                <a:latin typeface="+mj-lt"/>
              </a:rPr>
              <a:t> more </a:t>
            </a:r>
            <a:r>
              <a:rPr lang="nl-NL" altLang="en-US" sz="2400" dirty="0" err="1" smtClean="0">
                <a:latin typeface="+mj-lt"/>
              </a:rPr>
              <a:t>so</a:t>
            </a:r>
            <a:r>
              <a:rPr lang="nl-NL" altLang="en-US" sz="2400" dirty="0" smtClean="0">
                <a:latin typeface="+mj-lt"/>
              </a:rPr>
              <a:t> in </a:t>
            </a:r>
            <a:r>
              <a:rPr lang="nl-NL" altLang="en-US" sz="2400" dirty="0" err="1" smtClean="0">
                <a:latin typeface="+mj-lt"/>
              </a:rPr>
              <a:t>terms</a:t>
            </a:r>
            <a:r>
              <a:rPr lang="nl-NL" altLang="en-US" sz="2400" dirty="0" smtClean="0">
                <a:latin typeface="+mj-lt"/>
              </a:rPr>
              <a:t> of trees </a:t>
            </a:r>
            <a:r>
              <a:rPr lang="nl-NL" altLang="en-US" sz="2400" dirty="0" err="1" smtClean="0">
                <a:latin typeface="+mj-lt"/>
              </a:rPr>
              <a:t>with</a:t>
            </a:r>
            <a:r>
              <a:rPr lang="nl-NL" altLang="en-US" sz="2400" dirty="0" smtClean="0">
                <a:latin typeface="+mj-lt"/>
              </a:rPr>
              <a:t> </a:t>
            </a:r>
            <a:r>
              <a:rPr lang="nl-NL" altLang="en-US" sz="2400" dirty="0" err="1" smtClean="0">
                <a:latin typeface="+mj-lt"/>
              </a:rPr>
              <a:t>agood</a:t>
            </a:r>
            <a:r>
              <a:rPr lang="nl-NL" altLang="en-US" sz="2400" dirty="0" smtClean="0">
                <a:latin typeface="+mj-lt"/>
              </a:rPr>
              <a:t> chance of survival</a:t>
            </a:r>
          </a:p>
          <a:p>
            <a:pPr marL="742950" lvl="2" indent="-3429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nl-NL" altLang="en-US" sz="2400" dirty="0" smtClean="0">
              <a:latin typeface="+mj-lt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842"/>
            <a:ext cx="8229600" cy="952242"/>
          </a:xfrm>
        </p:spPr>
        <p:txBody>
          <a:bodyPr>
            <a:normAutofit/>
          </a:bodyPr>
          <a:lstStyle/>
          <a:p>
            <a:pPr eaLnBrk="1" hangingPunct="1"/>
            <a:r>
              <a:rPr lang="nl-NL" altLang="en-US" dirty="0" smtClean="0"/>
              <a:t>   </a:t>
            </a:r>
            <a:endParaRPr lang="en-GB" altLang="en-US" dirty="0" smtClean="0">
              <a:cs typeface="Arial" panose="020B0604020202020204" pitchFamily="34" charset="0"/>
            </a:endParaRPr>
          </a:p>
        </p:txBody>
      </p:sp>
      <p:pic>
        <p:nvPicPr>
          <p:cNvPr id="5" name="Picture 4" descr="tsc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435" y="6011863"/>
            <a:ext cx="800853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316" y="1138275"/>
            <a:ext cx="8312728" cy="22649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1076" y="3586835"/>
            <a:ext cx="8312728" cy="226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54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_TilburgUniversity">
  <a:themeElements>
    <a:clrScheme name="Universiteit van Tilburg">
      <a:dk1>
        <a:sysClr val="windowText" lastClr="000000"/>
      </a:dk1>
      <a:lt1>
        <a:sysClr val="window" lastClr="FFFFFF"/>
      </a:lt1>
      <a:dk2>
        <a:srgbClr val="003366"/>
      </a:dk2>
      <a:lt2>
        <a:srgbClr val="EEECE1"/>
      </a:lt2>
      <a:accent1>
        <a:srgbClr val="CC9933"/>
      </a:accent1>
      <a:accent2>
        <a:srgbClr val="339900"/>
      </a:accent2>
      <a:accent3>
        <a:srgbClr val="C3BCB2"/>
      </a:accent3>
      <a:accent4>
        <a:srgbClr val="008EC6"/>
      </a:accent4>
      <a:accent5>
        <a:srgbClr val="D9BC74"/>
      </a:accent5>
      <a:accent6>
        <a:srgbClr val="66CC33"/>
      </a:accent6>
      <a:hlink>
        <a:srgbClr val="003366"/>
      </a:hlink>
      <a:folHlink>
        <a:srgbClr val="CC9933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blipFill rotWithShape="0">
          <a:blip xmlns:r="http://schemas.openxmlformats.org/officeDocument/2006/relationships" r:embed="rId1"/>
          <a:stretch>
            <a:fillRect l="-324" r="-1294" b="-13636"/>
          </a:stretch>
        </a:blipFill>
      </a:spPr>
      <a:bodyPr/>
      <a:lstStyle>
        <a:defPPr>
          <a:defRPr>
            <a:noFill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_TilburgUniversity</Template>
  <TotalTime>18339</TotalTime>
  <Words>503</Words>
  <Application>Microsoft Office PowerPoint</Application>
  <PresentationFormat>On-screen Show (4:3)</PresentationFormat>
  <Paragraphs>96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Garamond</vt:lpstr>
      <vt:lpstr>ScalaSans</vt:lpstr>
      <vt:lpstr>ヒラギノ角ゴ Pro W3</vt:lpstr>
      <vt:lpstr>_TilburgUniversity</vt:lpstr>
      <vt:lpstr>PowerPoint Presentation</vt:lpstr>
      <vt:lpstr> Activités août 2017-present:  Evaluation d’impact des PSE pour l’entretien des jeunes plants  Onze forêts divisés en 33 blocs au total Zones de protection de 35 hectares Reforestation sur trois parcelles de 5 hectares   </vt:lpstr>
      <vt:lpstr>33,547 plants ont été comptés au total pour la campagne de reforestation de 2017</vt:lpstr>
      <vt:lpstr>1ere Question d’évaluation d’impact</vt:lpstr>
      <vt:lpstr>XXXX</vt:lpstr>
      <vt:lpstr>XXXX</vt:lpstr>
      <vt:lpstr>XXXX</vt:lpstr>
      <vt:lpstr>   </vt:lpstr>
      <vt:lpstr>   </vt:lpstr>
      <vt:lpstr>   </vt:lpstr>
      <vt:lpstr>   </vt:lpstr>
      <vt:lpstr>   </vt:lpstr>
      <vt:lpstr>   </vt:lpstr>
      <vt:lpstr>   </vt:lpstr>
    </vt:vector>
  </TitlesOfParts>
  <Company>UvT Repro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Yvonne Janssens</dc:creator>
  <cp:lastModifiedBy>Daan van Soest</cp:lastModifiedBy>
  <cp:revision>984</cp:revision>
  <cp:lastPrinted>2016-09-07T15:16:22Z</cp:lastPrinted>
  <dcterms:created xsi:type="dcterms:W3CDTF">2010-09-16T14:43:45Z</dcterms:created>
  <dcterms:modified xsi:type="dcterms:W3CDTF">2018-09-11T19:22:09Z</dcterms:modified>
</cp:coreProperties>
</file>